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8" r:id="rId2"/>
    <p:sldMasterId id="2147483670" r:id="rId3"/>
    <p:sldMasterId id="2147483680" r:id="rId4"/>
    <p:sldMasterId id="2147483690" r:id="rId5"/>
  </p:sldMasterIdLst>
  <p:notesMasterIdLst>
    <p:notesMasterId r:id="rId181"/>
  </p:notesMasterIdLst>
  <p:handoutMasterIdLst>
    <p:handoutMasterId r:id="rId182"/>
  </p:handoutMasterIdLst>
  <p:sldIdLst>
    <p:sldId id="960" r:id="rId6"/>
    <p:sldId id="873" r:id="rId7"/>
    <p:sldId id="756" r:id="rId8"/>
    <p:sldId id="752" r:id="rId9"/>
    <p:sldId id="635" r:id="rId10"/>
    <p:sldId id="482" r:id="rId11"/>
    <p:sldId id="479" r:id="rId12"/>
    <p:sldId id="480" r:id="rId13"/>
    <p:sldId id="637" r:id="rId14"/>
    <p:sldId id="638" r:id="rId15"/>
    <p:sldId id="467" r:id="rId16"/>
    <p:sldId id="875" r:id="rId17"/>
    <p:sldId id="636" r:id="rId18"/>
    <p:sldId id="751" r:id="rId19"/>
    <p:sldId id="1001" r:id="rId20"/>
    <p:sldId id="665" r:id="rId21"/>
    <p:sldId id="623" r:id="rId22"/>
    <p:sldId id="624" r:id="rId23"/>
    <p:sldId id="639" r:id="rId24"/>
    <p:sldId id="446" r:id="rId25"/>
    <p:sldId id="1003" r:id="rId26"/>
    <p:sldId id="1004" r:id="rId27"/>
    <p:sldId id="640" r:id="rId28"/>
    <p:sldId id="872" r:id="rId29"/>
    <p:sldId id="601" r:id="rId30"/>
    <p:sldId id="734" r:id="rId31"/>
    <p:sldId id="447" r:id="rId32"/>
    <p:sldId id="644" r:id="rId33"/>
    <p:sldId id="616" r:id="rId34"/>
    <p:sldId id="735" r:id="rId35"/>
    <p:sldId id="736" r:id="rId36"/>
    <p:sldId id="641" r:id="rId37"/>
    <p:sldId id="462" r:id="rId38"/>
    <p:sldId id="466" r:id="rId39"/>
    <p:sldId id="458" r:id="rId40"/>
    <p:sldId id="461" r:id="rId41"/>
    <p:sldId id="603" r:id="rId42"/>
    <p:sldId id="454" r:id="rId43"/>
    <p:sldId id="476" r:id="rId44"/>
    <p:sldId id="970" r:id="rId45"/>
    <p:sldId id="642" r:id="rId46"/>
    <p:sldId id="469" r:id="rId47"/>
    <p:sldId id="732" r:id="rId48"/>
    <p:sldId id="733" r:id="rId49"/>
    <p:sldId id="962" r:id="rId50"/>
    <p:sldId id="1005" r:id="rId51"/>
    <p:sldId id="647" r:id="rId52"/>
    <p:sldId id="468" r:id="rId53"/>
    <p:sldId id="643" r:id="rId54"/>
    <p:sldId id="987" r:id="rId55"/>
    <p:sldId id="988" r:id="rId56"/>
    <p:sldId id="661" r:id="rId57"/>
    <p:sldId id="621" r:id="rId58"/>
    <p:sldId id="963" r:id="rId59"/>
    <p:sldId id="811" r:id="rId60"/>
    <p:sldId id="989" r:id="rId61"/>
    <p:sldId id="990" r:id="rId62"/>
    <p:sldId id="991" r:id="rId63"/>
    <p:sldId id="992" r:id="rId64"/>
    <p:sldId id="993" r:id="rId65"/>
    <p:sldId id="645" r:id="rId66"/>
    <p:sldId id="994" r:id="rId67"/>
    <p:sldId id="995" r:id="rId68"/>
    <p:sldId id="996" r:id="rId69"/>
    <p:sldId id="997" r:id="rId70"/>
    <p:sldId id="1026" r:id="rId71"/>
    <p:sldId id="1027" r:id="rId72"/>
    <p:sldId id="1028" r:id="rId73"/>
    <p:sldId id="1029" r:id="rId74"/>
    <p:sldId id="1030" r:id="rId75"/>
    <p:sldId id="1006" r:id="rId76"/>
    <p:sldId id="1007" r:id="rId77"/>
    <p:sldId id="1008" r:id="rId78"/>
    <p:sldId id="964" r:id="rId79"/>
    <p:sldId id="697" r:id="rId80"/>
    <p:sldId id="698" r:id="rId81"/>
    <p:sldId id="699" r:id="rId82"/>
    <p:sldId id="700" r:id="rId83"/>
    <p:sldId id="701" r:id="rId84"/>
    <p:sldId id="702" r:id="rId85"/>
    <p:sldId id="703" r:id="rId86"/>
    <p:sldId id="704" r:id="rId87"/>
    <p:sldId id="705" r:id="rId88"/>
    <p:sldId id="706" r:id="rId89"/>
    <p:sldId id="707" r:id="rId90"/>
    <p:sldId id="708" r:id="rId91"/>
    <p:sldId id="710" r:id="rId92"/>
    <p:sldId id="711" r:id="rId93"/>
    <p:sldId id="712" r:id="rId94"/>
    <p:sldId id="713" r:id="rId95"/>
    <p:sldId id="714" r:id="rId96"/>
    <p:sldId id="965" r:id="rId97"/>
    <p:sldId id="716" r:id="rId98"/>
    <p:sldId id="761" r:id="rId99"/>
    <p:sldId id="718" r:id="rId100"/>
    <p:sldId id="719" r:id="rId101"/>
    <p:sldId id="720" r:id="rId102"/>
    <p:sldId id="721" r:id="rId103"/>
    <p:sldId id="731" r:id="rId104"/>
    <p:sldId id="722" r:id="rId105"/>
    <p:sldId id="723" r:id="rId106"/>
    <p:sldId id="724" r:id="rId107"/>
    <p:sldId id="725" r:id="rId108"/>
    <p:sldId id="817" r:id="rId109"/>
    <p:sldId id="818" r:id="rId110"/>
    <p:sldId id="819" r:id="rId111"/>
    <p:sldId id="820" r:id="rId112"/>
    <p:sldId id="767" r:id="rId113"/>
    <p:sldId id="966" r:id="rId114"/>
    <p:sldId id="773" r:id="rId115"/>
    <p:sldId id="774" r:id="rId116"/>
    <p:sldId id="786" r:id="rId117"/>
    <p:sldId id="487" r:id="rId118"/>
    <p:sldId id="668" r:id="rId119"/>
    <p:sldId id="671" r:id="rId120"/>
    <p:sldId id="775" r:id="rId121"/>
    <p:sldId id="821" r:id="rId122"/>
    <p:sldId id="823" r:id="rId123"/>
    <p:sldId id="822" r:id="rId124"/>
    <p:sldId id="882" r:id="rId125"/>
    <p:sldId id="967" r:id="rId126"/>
    <p:sldId id="852" r:id="rId127"/>
    <p:sldId id="853" r:id="rId128"/>
    <p:sldId id="854" r:id="rId129"/>
    <p:sldId id="855" r:id="rId130"/>
    <p:sldId id="856" r:id="rId131"/>
    <p:sldId id="857" r:id="rId132"/>
    <p:sldId id="861" r:id="rId133"/>
    <p:sldId id="1012" r:id="rId134"/>
    <p:sldId id="862" r:id="rId135"/>
    <p:sldId id="863" r:id="rId136"/>
    <p:sldId id="864" r:id="rId137"/>
    <p:sldId id="865" r:id="rId138"/>
    <p:sldId id="866" r:id="rId139"/>
    <p:sldId id="867" r:id="rId140"/>
    <p:sldId id="868" r:id="rId141"/>
    <p:sldId id="1009" r:id="rId142"/>
    <p:sldId id="1010" r:id="rId143"/>
    <p:sldId id="825" r:id="rId144"/>
    <p:sldId id="968" r:id="rId145"/>
    <p:sldId id="903" r:id="rId146"/>
    <p:sldId id="1017" r:id="rId147"/>
    <p:sldId id="1018" r:id="rId148"/>
    <p:sldId id="1019" r:id="rId149"/>
    <p:sldId id="1020" r:id="rId150"/>
    <p:sldId id="904" r:id="rId151"/>
    <p:sldId id="907" r:id="rId152"/>
    <p:sldId id="908" r:id="rId153"/>
    <p:sldId id="909" r:id="rId154"/>
    <p:sldId id="921" r:id="rId155"/>
    <p:sldId id="922" r:id="rId156"/>
    <p:sldId id="923" r:id="rId157"/>
    <p:sldId id="924" r:id="rId158"/>
    <p:sldId id="916" r:id="rId159"/>
    <p:sldId id="917" r:id="rId160"/>
    <p:sldId id="918" r:id="rId161"/>
    <p:sldId id="969" r:id="rId162"/>
    <p:sldId id="1014" r:id="rId163"/>
    <p:sldId id="906" r:id="rId164"/>
    <p:sldId id="942" r:id="rId165"/>
    <p:sldId id="1024" r:id="rId166"/>
    <p:sldId id="1025" r:id="rId167"/>
    <p:sldId id="959" r:id="rId168"/>
    <p:sldId id="914" r:id="rId169"/>
    <p:sldId id="915" r:id="rId170"/>
    <p:sldId id="947" r:id="rId171"/>
    <p:sldId id="943" r:id="rId172"/>
    <p:sldId id="948" r:id="rId173"/>
    <p:sldId id="1021" r:id="rId174"/>
    <p:sldId id="1022" r:id="rId175"/>
    <p:sldId id="1023" r:id="rId176"/>
    <p:sldId id="949" r:id="rId177"/>
    <p:sldId id="950" r:id="rId178"/>
    <p:sldId id="951" r:id="rId179"/>
    <p:sldId id="952" r:id="rId180"/>
  </p:sldIdLst>
  <p:sldSz cx="9144000" cy="6858000" type="screen4x3"/>
  <p:notesSz cx="7315200" cy="96012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E6A8B51-7590-714E-A2BA-C63D187F60C7}">
          <p14:sldIdLst/>
        </p14:section>
        <p14:section name="4170_07" id="{2D6D57CF-FD59-C34C-A47A-32FA441179C6}">
          <p14:sldIdLst>
            <p14:sldId id="960"/>
            <p14:sldId id="873"/>
            <p14:sldId id="756"/>
            <p14:sldId id="752"/>
            <p14:sldId id="635"/>
            <p14:sldId id="482"/>
            <p14:sldId id="479"/>
            <p14:sldId id="480"/>
            <p14:sldId id="637"/>
            <p14:sldId id="638"/>
            <p14:sldId id="467"/>
            <p14:sldId id="875"/>
            <p14:sldId id="636"/>
            <p14:sldId id="751"/>
            <p14:sldId id="1001"/>
            <p14:sldId id="665"/>
            <p14:sldId id="623"/>
            <p14:sldId id="624"/>
            <p14:sldId id="639"/>
            <p14:sldId id="446"/>
            <p14:sldId id="1003"/>
            <p14:sldId id="1004"/>
            <p14:sldId id="640"/>
            <p14:sldId id="872"/>
            <p14:sldId id="601"/>
            <p14:sldId id="734"/>
            <p14:sldId id="447"/>
            <p14:sldId id="644"/>
            <p14:sldId id="616"/>
            <p14:sldId id="735"/>
            <p14:sldId id="736"/>
            <p14:sldId id="641"/>
            <p14:sldId id="462"/>
            <p14:sldId id="466"/>
            <p14:sldId id="458"/>
            <p14:sldId id="461"/>
            <p14:sldId id="603"/>
            <p14:sldId id="454"/>
            <p14:sldId id="476"/>
            <p14:sldId id="970"/>
            <p14:sldId id="642"/>
            <p14:sldId id="469"/>
            <p14:sldId id="732"/>
            <p14:sldId id="733"/>
          </p14:sldIdLst>
        </p14:section>
        <p14:section name="4170_08" id="{21AE7A6B-68E0-E740-B787-D4B6012808B8}">
          <p14:sldIdLst>
            <p14:sldId id="962"/>
            <p14:sldId id="1005"/>
            <p14:sldId id="647"/>
            <p14:sldId id="468"/>
            <p14:sldId id="643"/>
            <p14:sldId id="987"/>
            <p14:sldId id="988"/>
            <p14:sldId id="661"/>
            <p14:sldId id="621"/>
            <p14:sldId id="963"/>
            <p14:sldId id="811"/>
            <p14:sldId id="989"/>
            <p14:sldId id="990"/>
            <p14:sldId id="991"/>
            <p14:sldId id="992"/>
            <p14:sldId id="993"/>
            <p14:sldId id="645"/>
            <p14:sldId id="994"/>
            <p14:sldId id="995"/>
            <p14:sldId id="996"/>
            <p14:sldId id="997"/>
            <p14:sldId id="1026"/>
            <p14:sldId id="1027"/>
            <p14:sldId id="1028"/>
            <p14:sldId id="1029"/>
            <p14:sldId id="1030"/>
            <p14:sldId id="1006"/>
            <p14:sldId id="1007"/>
            <p14:sldId id="1008"/>
          </p14:sldIdLst>
        </p14:section>
        <p14:section name="4170_09" id="{4F35EC84-0E31-164A-855A-0B9B20464510}">
          <p14:sldIdLst>
            <p14:sldId id="964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10"/>
            <p14:sldId id="711"/>
            <p14:sldId id="712"/>
            <p14:sldId id="713"/>
            <p14:sldId id="714"/>
            <p14:sldId id="965"/>
            <p14:sldId id="716"/>
            <p14:sldId id="761"/>
            <p14:sldId id="718"/>
            <p14:sldId id="719"/>
            <p14:sldId id="720"/>
            <p14:sldId id="721"/>
            <p14:sldId id="731"/>
            <p14:sldId id="722"/>
            <p14:sldId id="723"/>
            <p14:sldId id="724"/>
            <p14:sldId id="725"/>
            <p14:sldId id="817"/>
            <p14:sldId id="818"/>
            <p14:sldId id="819"/>
            <p14:sldId id="820"/>
            <p14:sldId id="767"/>
          </p14:sldIdLst>
        </p14:section>
        <p14:section name="4170_10" id="{DBD40C35-DFF0-194F-920F-4F8AC2A33A3E}">
          <p14:sldIdLst>
            <p14:sldId id="966"/>
            <p14:sldId id="773"/>
            <p14:sldId id="774"/>
            <p14:sldId id="786"/>
            <p14:sldId id="487"/>
            <p14:sldId id="668"/>
            <p14:sldId id="671"/>
            <p14:sldId id="775"/>
            <p14:sldId id="821"/>
            <p14:sldId id="823"/>
            <p14:sldId id="822"/>
            <p14:sldId id="882"/>
            <p14:sldId id="967"/>
            <p14:sldId id="852"/>
            <p14:sldId id="853"/>
            <p14:sldId id="854"/>
            <p14:sldId id="855"/>
            <p14:sldId id="856"/>
            <p14:sldId id="857"/>
            <p14:sldId id="861"/>
            <p14:sldId id="1012"/>
            <p14:sldId id="862"/>
            <p14:sldId id="863"/>
            <p14:sldId id="864"/>
            <p14:sldId id="865"/>
            <p14:sldId id="866"/>
            <p14:sldId id="867"/>
            <p14:sldId id="868"/>
            <p14:sldId id="1009"/>
            <p14:sldId id="1010"/>
            <p14:sldId id="825"/>
          </p14:sldIdLst>
        </p14:section>
        <p14:section name="4170_11" id="{841B8ECC-B7F1-1444-9B01-44684AF12299}">
          <p14:sldIdLst>
            <p14:sldId id="968"/>
            <p14:sldId id="903"/>
            <p14:sldId id="1017"/>
            <p14:sldId id="1018"/>
            <p14:sldId id="1019"/>
            <p14:sldId id="1020"/>
            <p14:sldId id="904"/>
            <p14:sldId id="907"/>
            <p14:sldId id="908"/>
            <p14:sldId id="909"/>
            <p14:sldId id="921"/>
            <p14:sldId id="922"/>
            <p14:sldId id="923"/>
            <p14:sldId id="924"/>
            <p14:sldId id="916"/>
            <p14:sldId id="917"/>
            <p14:sldId id="918"/>
            <p14:sldId id="969"/>
            <p14:sldId id="1014"/>
            <p14:sldId id="906"/>
            <p14:sldId id="942"/>
            <p14:sldId id="1024"/>
            <p14:sldId id="1025"/>
            <p14:sldId id="959"/>
            <p14:sldId id="914"/>
            <p14:sldId id="915"/>
            <p14:sldId id="947"/>
            <p14:sldId id="943"/>
            <p14:sldId id="948"/>
            <p14:sldId id="1021"/>
            <p14:sldId id="1022"/>
            <p14:sldId id="1023"/>
            <p14:sldId id="949"/>
            <p14:sldId id="950"/>
            <p14:sldId id="951"/>
            <p14:sldId id="952"/>
          </p14:sldIdLst>
        </p14:section>
        <p14:section name="BACKUP" id="{D2FCFC3E-FAB5-F34C-836F-3A835F0694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orient="horz" pos="1051">
          <p15:clr>
            <a:srgbClr val="A4A3A4"/>
          </p15:clr>
        </p15:guide>
        <p15:guide id="3" pos="46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814"/>
    <a:srgbClr val="FFE855"/>
    <a:srgbClr val="11275D"/>
    <a:srgbClr val="0F5494"/>
    <a:srgbClr val="009A98"/>
    <a:srgbClr val="058C8E"/>
    <a:srgbClr val="374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3232" autoAdjust="0"/>
  </p:normalViewPr>
  <p:slideViewPr>
    <p:cSldViewPr snapToGrid="0">
      <p:cViewPr varScale="1">
        <p:scale>
          <a:sx n="106" d="100"/>
          <a:sy n="106" d="100"/>
        </p:scale>
        <p:origin x="1266" y="108"/>
      </p:cViewPr>
      <p:guideLst>
        <p:guide orient="horz" pos="3890"/>
        <p:guide orient="horz" pos="1051"/>
        <p:guide pos="4646"/>
      </p:guideLst>
    </p:cSldViewPr>
  </p:slideViewPr>
  <p:outlineViewPr>
    <p:cViewPr>
      <p:scale>
        <a:sx n="33" d="100"/>
        <a:sy n="33" d="100"/>
      </p:scale>
      <p:origin x="0" y="202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4792" y="-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notesMaster" Target="notesMasters/notesMaster1.xml"/><Relationship Id="rId186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slide" Target="slides/slide175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/>
          <a:lstStyle>
            <a:lvl1pPr algn="l">
              <a:defRPr sz="1300"/>
            </a:lvl1pPr>
          </a:lstStyle>
          <a:p>
            <a:endParaRPr lang="de-DE" dirty="0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/>
          <a:lstStyle>
            <a:lvl1pPr algn="r">
              <a:defRPr sz="1300"/>
            </a:lvl1pPr>
          </a:lstStyle>
          <a:p>
            <a:fld id="{5471B1CE-E675-3540-A70B-4239F1EF78FB}" type="datetime1">
              <a:rPr lang="de-CH" smtClean="0">
                <a:latin typeface="Arial"/>
              </a:rPr>
              <a:t>29.10.2020</a:t>
            </a:fld>
            <a:endParaRPr lang="de-DE" dirty="0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 anchor="b"/>
          <a:lstStyle>
            <a:lvl1pPr algn="l">
              <a:defRPr sz="1300"/>
            </a:lvl1pPr>
          </a:lstStyle>
          <a:p>
            <a:endParaRPr lang="de-DE" dirty="0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 anchor="b"/>
          <a:lstStyle>
            <a:lvl1pPr algn="r">
              <a:defRPr sz="1300"/>
            </a:lvl1pPr>
          </a:lstStyle>
          <a:p>
            <a:fld id="{A45A3B34-DD1C-2645-9BEE-B9C5F3489C5D}" type="slidenum">
              <a:rPr lang="de-DE" smtClean="0">
                <a:latin typeface="Arial"/>
              </a:rPr>
              <a:pPr/>
              <a:t>‹#›</a:t>
            </a:fld>
            <a:endParaRPr lang="de-DE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1824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/>
          <a:lstStyle>
            <a:lvl1pPr algn="l">
              <a:defRPr sz="1300"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/>
          <a:lstStyle>
            <a:lvl1pPr algn="r">
              <a:defRPr sz="1300">
                <a:latin typeface="Arial"/>
              </a:defRPr>
            </a:lvl1pPr>
          </a:lstStyle>
          <a:p>
            <a:fld id="{0E33AB10-CC6A-2949-A38C-5D67FC335450}" type="datetime1">
              <a:rPr lang="de-CH" smtClean="0"/>
              <a:t>29.10.2020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3" tIns="48317" rIns="96633" bIns="48317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6633" tIns="48317" rIns="96633" bIns="48317" rtlCol="0"/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 anchor="b"/>
          <a:lstStyle>
            <a:lvl1pPr algn="l">
              <a:defRPr sz="1300">
                <a:latin typeface="Arial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33" tIns="48317" rIns="96633" bIns="48317" rtlCol="0" anchor="b"/>
          <a:lstStyle>
            <a:lvl1pPr algn="r">
              <a:defRPr sz="1300">
                <a:latin typeface="Arial"/>
              </a:defRPr>
            </a:lvl1pPr>
          </a:lstStyle>
          <a:p>
            <a:fld id="{4A1D4FC1-A739-624A-A81F-688BEF42A1A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747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86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71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184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26 Jahre Web, ca. 40 Jahre Internet</a:t>
            </a:r>
          </a:p>
        </p:txBody>
      </p:sp>
    </p:spTree>
    <p:extLst>
      <p:ext uri="{BB962C8B-B14F-4D97-AF65-F5344CB8AC3E}">
        <p14:creationId xmlns:p14="http://schemas.microsoft.com/office/powerpoint/2010/main" val="165243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danach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794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mr-IN" dirty="0"/>
              <a:t>img {box-shadow: </a:t>
            </a:r>
          </a:p>
          <a:p>
            <a:r>
              <a:rPr lang="mr-IN" dirty="0"/>
              <a:t>    0 0 9px #ffffff, </a:t>
            </a:r>
          </a:p>
          <a:p>
            <a:r>
              <a:rPr lang="mr-IN" dirty="0"/>
              <a:t>    0 0 0 10px #d9d9d9, </a:t>
            </a:r>
          </a:p>
          <a:p>
            <a:r>
              <a:rPr lang="mr-IN" dirty="0"/>
              <a:t>    0 3px 0 8px #ffffff, </a:t>
            </a:r>
          </a:p>
          <a:p>
            <a:r>
              <a:rPr lang="mr-IN" dirty="0"/>
              <a:t>    0 3px 0 9px #d9d9d9, </a:t>
            </a:r>
          </a:p>
          <a:p>
            <a:r>
              <a:rPr lang="mr-IN" dirty="0"/>
              <a:t>    0 6px 0 7px #ffffff, </a:t>
            </a:r>
          </a:p>
          <a:p>
            <a:r>
              <a:rPr lang="mr-IN" dirty="0"/>
              <a:t>    0 6px 0 8px #d9d9d9, </a:t>
            </a:r>
          </a:p>
          <a:p>
            <a:r>
              <a:rPr lang="mr-IN" dirty="0"/>
              <a:t>    0 9px 0 6px #ffffff, </a:t>
            </a:r>
          </a:p>
          <a:p>
            <a:r>
              <a:rPr lang="mr-IN" dirty="0"/>
              <a:t>    0 9px 0 7px #d9d9d9, </a:t>
            </a:r>
          </a:p>
          <a:p>
            <a:r>
              <a:rPr lang="mr-IN" dirty="0"/>
              <a:t>    012px 10px 5px rgba(0, 0, 0, 0.3); }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Abkantung:</a:t>
            </a:r>
            <a:r>
              <a:rPr lang="de-DE" baseline="0" dirty="0"/>
              <a:t> </a:t>
            </a:r>
            <a:r>
              <a:rPr lang="de-DE" dirty="0" err="1"/>
              <a:t>text-shadow</a:t>
            </a:r>
            <a:r>
              <a:rPr lang="de-DE" dirty="0"/>
              <a:t>: 0</a:t>
            </a:r>
            <a:r>
              <a:rPr lang="de-DE" baseline="0" dirty="0"/>
              <a:t> -1px 1px #666, 0 1px #</a:t>
            </a:r>
            <a:r>
              <a:rPr lang="de-DE" baseline="0" dirty="0" err="1"/>
              <a:t>fff</a:t>
            </a:r>
            <a:r>
              <a:rPr lang="de-DE" baseline="0" dirty="0"/>
              <a:t>; Relief: </a:t>
            </a:r>
            <a:r>
              <a:rPr lang="de-DE" baseline="0" dirty="0" err="1"/>
              <a:t>text-shadow</a:t>
            </a:r>
            <a:r>
              <a:rPr lang="de-DE" baseline="0" dirty="0"/>
              <a:t>: 0 -1px 1px #</a:t>
            </a:r>
            <a:r>
              <a:rPr lang="de-DE" baseline="0" dirty="0" err="1"/>
              <a:t>fff</a:t>
            </a:r>
            <a:r>
              <a:rPr lang="de-DE" baseline="0" dirty="0"/>
              <a:t>, 0 1px 1px #666; Leuchten: </a:t>
            </a:r>
            <a:r>
              <a:rPr lang="de-DE" baseline="0" dirty="0" err="1"/>
              <a:t>text-shadow</a:t>
            </a:r>
            <a:r>
              <a:rPr lang="de-DE" baseline="0" dirty="0"/>
              <a:t>: 0 0 1em #</a:t>
            </a:r>
            <a:r>
              <a:rPr lang="de-DE" baseline="0" dirty="0" err="1"/>
              <a:t>fff</a:t>
            </a:r>
            <a:r>
              <a:rPr lang="de-DE" baseline="0" dirty="0"/>
              <a:t>, 0 0 5em #</a:t>
            </a:r>
            <a:r>
              <a:rPr lang="de-DE" baseline="0" dirty="0" err="1"/>
              <a:t>fff</a:t>
            </a:r>
            <a:r>
              <a:rPr lang="de-DE" baseline="0" dirty="0"/>
              <a:t>, 0 0 10em #</a:t>
            </a:r>
            <a:r>
              <a:rPr lang="de-DE" baseline="0" dirty="0" err="1"/>
              <a:t>fff</a:t>
            </a:r>
            <a:endParaRPr lang="de-D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26 Jahre Web, ca. 40 Jahre Internet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D4FC1-A739-624A-A81F-688BEF42A1A7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0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7071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37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8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2190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72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53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7321953" y="6055819"/>
            <a:ext cx="1535453" cy="5628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1" y="2207932"/>
            <a:ext cx="8229599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36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875916"/>
            <a:ext cx="5042350" cy="982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7023275" y="0"/>
            <a:ext cx="2120726" cy="1478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pic>
        <p:nvPicPr>
          <p:cNvPr id="16" name="Bild 15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04" y="426275"/>
            <a:ext cx="1488996" cy="95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594"/>
            <a:ext cx="4764024" cy="719328"/>
          </a:xfrm>
          <a:prstGeom prst="rect">
            <a:avLst/>
          </a:prstGeom>
        </p:spPr>
      </p:pic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86498"/>
            <a:ext cx="8229600" cy="523220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009A98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NAME / REDNER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4444332"/>
            <a:ext cx="8229600" cy="415456"/>
          </a:xfr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 dirty="0"/>
              <a:t>FUNKTION / DEPARTMENT</a:t>
            </a:r>
          </a:p>
        </p:txBody>
      </p:sp>
    </p:spTree>
    <p:extLst>
      <p:ext uri="{BB962C8B-B14F-4D97-AF65-F5344CB8AC3E}">
        <p14:creationId xmlns:p14="http://schemas.microsoft.com/office/powerpoint/2010/main" val="245988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1053234"/>
            <a:ext cx="8229600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rgbClr val="009A9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1883592"/>
          </a:xfrm>
        </p:spPr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199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52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26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81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71026" y="2304334"/>
            <a:ext cx="6959178" cy="707886"/>
          </a:xfrm>
        </p:spPr>
        <p:txBody>
          <a:bodyPr>
            <a:spAutoFit/>
          </a:bodyPr>
          <a:lstStyle>
            <a:lvl1pPr>
              <a:defRPr sz="4000">
                <a:solidFill>
                  <a:srgbClr val="009A98"/>
                </a:solidFill>
              </a:defRPr>
            </a:lvl1pPr>
          </a:lstStyle>
          <a:p>
            <a:r>
              <a:rPr lang="de-CH"/>
              <a:t>Abschnittstitel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71026" y="3213569"/>
            <a:ext cx="6959178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Untertitel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7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6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7440312" y="274841"/>
            <a:ext cx="1364847" cy="985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800602"/>
            <a:ext cx="8229600" cy="402429"/>
          </a:xfrm>
        </p:spPr>
        <p:txBody>
          <a:bodyPr anchor="b"/>
          <a:lstStyle>
            <a:lvl1pPr algn="l">
              <a:defRPr sz="2000" b="0" i="0">
                <a:latin typeface="Arial"/>
                <a:cs typeface="Arial"/>
              </a:defRPr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7200" y="612775"/>
            <a:ext cx="8229600" cy="1077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5282043"/>
            <a:ext cx="8229600" cy="4327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36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-275689"/>
            <a:ext cx="6858000" cy="3785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83099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57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42819"/>
            <a:ext cx="6609830" cy="86177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50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7321953" y="6055819"/>
            <a:ext cx="1535453" cy="5628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1" y="2207932"/>
            <a:ext cx="8229599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36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875916"/>
            <a:ext cx="5042350" cy="982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7023275" y="0"/>
            <a:ext cx="2120726" cy="1478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pic>
        <p:nvPicPr>
          <p:cNvPr id="16" name="Bild 15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04" y="426275"/>
            <a:ext cx="1488996" cy="95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594"/>
            <a:ext cx="4764024" cy="719328"/>
          </a:xfrm>
          <a:prstGeom prst="rect">
            <a:avLst/>
          </a:prstGeom>
        </p:spPr>
      </p:pic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86498"/>
            <a:ext cx="8229600" cy="523220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009A98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NAME / REDNER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4444332"/>
            <a:ext cx="8229600" cy="415456"/>
          </a:xfr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 dirty="0"/>
              <a:t>FUNKTION / DEPARTMENT</a:t>
            </a:r>
          </a:p>
        </p:txBody>
      </p:sp>
    </p:spTree>
    <p:extLst>
      <p:ext uri="{BB962C8B-B14F-4D97-AF65-F5344CB8AC3E}">
        <p14:creationId xmlns:p14="http://schemas.microsoft.com/office/powerpoint/2010/main" val="1390184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1053234"/>
            <a:ext cx="8229600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rgbClr val="009A9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1883592"/>
          </a:xfrm>
        </p:spPr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199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65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1053234"/>
            <a:ext cx="8229600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rgbClr val="009A9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/>
              <a:pPr/>
              <a:t>‹#›</a:t>
            </a:fld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1883592"/>
          </a:xfrm>
        </p:spPr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199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199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68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610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71026" y="2304334"/>
            <a:ext cx="6959178" cy="707886"/>
          </a:xfrm>
        </p:spPr>
        <p:txBody>
          <a:bodyPr>
            <a:spAutoFit/>
          </a:bodyPr>
          <a:lstStyle>
            <a:lvl1pPr>
              <a:defRPr sz="4000">
                <a:solidFill>
                  <a:srgbClr val="009A98"/>
                </a:solidFill>
              </a:defRPr>
            </a:lvl1pPr>
          </a:lstStyle>
          <a:p>
            <a:r>
              <a:rPr lang="de-CH"/>
              <a:t>Abschnittstitel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71026" y="3213569"/>
            <a:ext cx="6959178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Untertitel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6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41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7440312" y="274841"/>
            <a:ext cx="1364847" cy="985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800602"/>
            <a:ext cx="8229600" cy="402429"/>
          </a:xfrm>
        </p:spPr>
        <p:txBody>
          <a:bodyPr anchor="b"/>
          <a:lstStyle>
            <a:lvl1pPr algn="l">
              <a:defRPr sz="2000" b="0" i="0">
                <a:latin typeface="Arial"/>
                <a:cs typeface="Arial"/>
              </a:defRPr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7200" y="612775"/>
            <a:ext cx="8229600" cy="1077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5282043"/>
            <a:ext cx="8229600" cy="4327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67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-275689"/>
            <a:ext cx="6858000" cy="3785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83099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502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42819"/>
            <a:ext cx="6609830" cy="86177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91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7321953" y="6055819"/>
            <a:ext cx="1535453" cy="5628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1" y="2207932"/>
            <a:ext cx="8229599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36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875916"/>
            <a:ext cx="5042350" cy="982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7023275" y="0"/>
            <a:ext cx="2120726" cy="1478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pic>
        <p:nvPicPr>
          <p:cNvPr id="16" name="Bild 15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04" y="426275"/>
            <a:ext cx="1488996" cy="95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594"/>
            <a:ext cx="4764024" cy="719328"/>
          </a:xfrm>
          <a:prstGeom prst="rect">
            <a:avLst/>
          </a:prstGeom>
        </p:spPr>
      </p:pic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86498"/>
            <a:ext cx="8229600" cy="523220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009A98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NAME / REDNER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4444332"/>
            <a:ext cx="8229600" cy="415456"/>
          </a:xfr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 dirty="0"/>
              <a:t>FUNKTION / DEPARTMENT</a:t>
            </a:r>
          </a:p>
        </p:txBody>
      </p:sp>
    </p:spTree>
    <p:extLst>
      <p:ext uri="{BB962C8B-B14F-4D97-AF65-F5344CB8AC3E}">
        <p14:creationId xmlns:p14="http://schemas.microsoft.com/office/powerpoint/2010/main" val="10848632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1053234"/>
            <a:ext cx="8229600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rgbClr val="009A9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1883592"/>
          </a:xfrm>
        </p:spPr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199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355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80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/>
              <a:pPr/>
              <a:t>‹#›</a:t>
            </a:fld>
            <a:endParaRPr lang="de-DE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5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487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71026" y="2304334"/>
            <a:ext cx="6959178" cy="707886"/>
          </a:xfrm>
        </p:spPr>
        <p:txBody>
          <a:bodyPr>
            <a:spAutoFit/>
          </a:bodyPr>
          <a:lstStyle>
            <a:lvl1pPr>
              <a:defRPr sz="4000">
                <a:solidFill>
                  <a:srgbClr val="009A98"/>
                </a:solidFill>
              </a:defRPr>
            </a:lvl1pPr>
          </a:lstStyle>
          <a:p>
            <a:r>
              <a:rPr lang="de-CH"/>
              <a:t>Abschnittstitel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71026" y="3213569"/>
            <a:ext cx="6959178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Untertitel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933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7440312" y="274841"/>
            <a:ext cx="1364847" cy="985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800602"/>
            <a:ext cx="8229600" cy="402429"/>
          </a:xfrm>
        </p:spPr>
        <p:txBody>
          <a:bodyPr anchor="b"/>
          <a:lstStyle>
            <a:lvl1pPr algn="l">
              <a:defRPr sz="2000" b="0" i="0">
                <a:latin typeface="Arial"/>
                <a:cs typeface="Arial"/>
              </a:defRPr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7200" y="612775"/>
            <a:ext cx="8229600" cy="1077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5282043"/>
            <a:ext cx="8229600" cy="4327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521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-275689"/>
            <a:ext cx="6858000" cy="3785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83099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24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42819"/>
            <a:ext cx="6609830" cy="86177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019B6-8EFE-412C-9815-0901AC590DF4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4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2431435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/>
              <a:pPr/>
              <a:t>‹#›</a:t>
            </a:fld>
            <a:endParaRPr lang="de-DE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0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73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71026" y="2304334"/>
            <a:ext cx="6959178" cy="707886"/>
          </a:xfrm>
        </p:spPr>
        <p:txBody>
          <a:bodyPr>
            <a:spAutoFit/>
          </a:bodyPr>
          <a:lstStyle>
            <a:lvl1pPr>
              <a:defRPr sz="4000">
                <a:solidFill>
                  <a:srgbClr val="009A98"/>
                </a:solidFill>
              </a:defRPr>
            </a:lvl1pPr>
          </a:lstStyle>
          <a:p>
            <a:r>
              <a:rPr lang="de-CH"/>
              <a:t>Abschnittstitel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71026" y="3213569"/>
            <a:ext cx="6959178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Untertitel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10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68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7440312" y="274841"/>
            <a:ext cx="1364847" cy="985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800602"/>
            <a:ext cx="8229600" cy="402429"/>
          </a:xfrm>
        </p:spPr>
        <p:txBody>
          <a:bodyPr anchor="b"/>
          <a:lstStyle>
            <a:lvl1pPr algn="l">
              <a:defRPr sz="2000" b="0" i="0">
                <a:latin typeface="Arial"/>
                <a:cs typeface="Arial"/>
              </a:defRPr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7200" y="612775"/>
            <a:ext cx="8229600" cy="1077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5282043"/>
            <a:ext cx="8229600" cy="4327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Einstieg Webentwicklung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95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1053232"/>
            <a:ext cx="8229600" cy="492443"/>
          </a:xfrm>
        </p:spPr>
        <p:txBody>
          <a:bodyPr>
            <a:spAutoFit/>
          </a:bodyPr>
          <a:lstStyle>
            <a:lvl1pPr marL="0" indent="0" algn="l">
              <a:buNone/>
              <a:defRPr sz="2600">
                <a:solidFill>
                  <a:srgbClr val="009A9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1883592"/>
          </a:xfrm>
        </p:spPr>
        <p:txBody>
          <a:bodyPr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198" y="512096"/>
            <a:ext cx="7068091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8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1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7321953" y="6055819"/>
            <a:ext cx="1535453" cy="5628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1" y="2207932"/>
            <a:ext cx="8229599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36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875916"/>
            <a:ext cx="5042350" cy="982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7023275" y="0"/>
            <a:ext cx="2120726" cy="1478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  <a:latin typeface="Arial"/>
            </a:endParaRPr>
          </a:p>
        </p:txBody>
      </p:sp>
      <p:pic>
        <p:nvPicPr>
          <p:cNvPr id="16" name="Bild 15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04" y="426275"/>
            <a:ext cx="1488996" cy="95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Bild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594"/>
            <a:ext cx="4764024" cy="719328"/>
          </a:xfrm>
          <a:prstGeom prst="rect">
            <a:avLst/>
          </a:prstGeom>
        </p:spPr>
      </p:pic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86498"/>
            <a:ext cx="8229600" cy="523220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009A98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NAME / REDNER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4444332"/>
            <a:ext cx="8229600" cy="415456"/>
          </a:xfr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 dirty="0"/>
              <a:t>FUNKTION / DEPARTMENT</a:t>
            </a:r>
          </a:p>
        </p:txBody>
      </p:sp>
    </p:spTree>
    <p:extLst>
      <p:ext uri="{BB962C8B-B14F-4D97-AF65-F5344CB8AC3E}">
        <p14:creationId xmlns:p14="http://schemas.microsoft.com/office/powerpoint/2010/main" val="19084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535179"/>
            <a:ext cx="660983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02725"/>
            <a:ext cx="8229600" cy="18835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8201" y="6223851"/>
            <a:ext cx="2529899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5222" y="6223853"/>
            <a:ext cx="611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F8B3B2B1-3035-8B45-A295-30C90BDCB2A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3" name="Bild 1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7" y="426275"/>
            <a:ext cx="1080673" cy="69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16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b="0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SzPct val="100000"/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535179"/>
            <a:ext cx="660983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02725"/>
            <a:ext cx="8229600" cy="18835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8200" y="6223851"/>
            <a:ext cx="2529899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5222" y="6223851"/>
            <a:ext cx="611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F8B3B2B1-3035-8B45-A295-30C90BDCB2A3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Bild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6" y="426275"/>
            <a:ext cx="1080673" cy="69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16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b="0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SzPct val="100000"/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535179"/>
            <a:ext cx="660983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02725"/>
            <a:ext cx="8229600" cy="18835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8201" y="6223851"/>
            <a:ext cx="2529899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5222" y="6223853"/>
            <a:ext cx="611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F8B3B2B1-3035-8B45-A295-30C90BDCB2A3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Bild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7" y="426275"/>
            <a:ext cx="1080673" cy="69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78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b="0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SzPct val="100000"/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535179"/>
            <a:ext cx="660983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02725"/>
            <a:ext cx="8229600" cy="18835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8201" y="6223851"/>
            <a:ext cx="2529899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5222" y="6223853"/>
            <a:ext cx="611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F8B3B2B1-3035-8B45-A295-30C90BDCB2A3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Bild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7" y="426275"/>
            <a:ext cx="1080673" cy="69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7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b="0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SzPct val="100000"/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535179"/>
            <a:ext cx="6609830" cy="47705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02725"/>
            <a:ext cx="8229600" cy="18835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128201" y="6223851"/>
            <a:ext cx="2529899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457200" rtl="0" eaLnBrk="1" latinLnBrk="0" hangingPunct="1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black">
                    <a:tint val="75000"/>
                  </a:prstClr>
                </a:solidFill>
              </a:rPr>
              <a:t>Einstieg Webentwicklung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75222" y="6223853"/>
            <a:ext cx="611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F8B3B2B1-3035-8B45-A295-30C90BDCB2A3}" type="slidenum">
              <a:rPr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Bild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7" y="426275"/>
            <a:ext cx="1080673" cy="69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98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b="0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SzPct val="100000"/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irksmode.org/css/condcom.html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hyperlink" Target="http://canIuse.com" TargetMode="External"/><Relationship Id="rId13" Type="http://schemas.openxmlformats.org/officeDocument/2006/relationships/hyperlink" Target="http://css3generator.com" TargetMode="External"/><Relationship Id="rId18" Type="http://schemas.openxmlformats.org/officeDocument/2006/relationships/hyperlink" Target="http://wave.webaim.org/" TargetMode="External"/><Relationship Id="rId26" Type="http://schemas.openxmlformats.org/officeDocument/2006/relationships/hyperlink" Target="https://www.video2brain.com/de/" TargetMode="External"/><Relationship Id="rId3" Type="http://schemas.openxmlformats.org/officeDocument/2006/relationships/hyperlink" Target="http://validator.w3.org" TargetMode="External"/><Relationship Id="rId21" Type="http://schemas.openxmlformats.org/officeDocument/2006/relationships/hyperlink" Target="http://www.w3schools.com/css/exercise.asp" TargetMode="External"/><Relationship Id="rId7" Type="http://schemas.openxmlformats.org/officeDocument/2006/relationships/hyperlink" Target="http://screensiz.es/" TargetMode="External"/><Relationship Id="rId12" Type="http://schemas.openxmlformats.org/officeDocument/2006/relationships/hyperlink" Target="http://shouldiprefix.com" TargetMode="External"/><Relationship Id="rId17" Type="http://schemas.openxmlformats.org/officeDocument/2006/relationships/hyperlink" Target="https://www.w3.org/WAI/intro/wcag.php" TargetMode="External"/><Relationship Id="rId25" Type="http://schemas.openxmlformats.org/officeDocument/2006/relationships/hyperlink" Target="https://www.codeschool.com/pricing" TargetMode="External"/><Relationship Id="rId2" Type="http://schemas.openxmlformats.org/officeDocument/2006/relationships/hyperlink" Target="http://w3c.github.io/developers/tools/" TargetMode="External"/><Relationship Id="rId16" Type="http://schemas.openxmlformats.org/officeDocument/2006/relationships/hyperlink" Target="http://cynthiasays.com" TargetMode="External"/><Relationship Id="rId20" Type="http://schemas.openxmlformats.org/officeDocument/2006/relationships/hyperlink" Target="http://www.w3schools.com/html/exercis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lfhtml.org/" TargetMode="External"/><Relationship Id="rId11" Type="http://schemas.openxmlformats.org/officeDocument/2006/relationships/hyperlink" Target="http://pleeease.io" TargetMode="External"/><Relationship Id="rId24" Type="http://schemas.openxmlformats.org/officeDocument/2006/relationships/hyperlink" Target="https://www.youtube.com/watch?v=1A1D2bCcBX8" TargetMode="External"/><Relationship Id="rId5" Type="http://schemas.openxmlformats.org/officeDocument/2006/relationships/hyperlink" Target="https://jigsaw.w3.org/css-validator/" TargetMode="External"/><Relationship Id="rId15" Type="http://schemas.openxmlformats.org/officeDocument/2006/relationships/hyperlink" Target="http://css-tricks.com" TargetMode="External"/><Relationship Id="rId23" Type="http://schemas.openxmlformats.org/officeDocument/2006/relationships/hyperlink" Target="https://jsfiddle.net" TargetMode="External"/><Relationship Id="rId10" Type="http://schemas.openxmlformats.org/officeDocument/2006/relationships/hyperlink" Target="https://developer.mozilla.org/de/" TargetMode="External"/><Relationship Id="rId19" Type="http://schemas.openxmlformats.org/officeDocument/2006/relationships/hyperlink" Target="http://codepen.io/" TargetMode="External"/><Relationship Id="rId4" Type="http://schemas.openxmlformats.org/officeDocument/2006/relationships/hyperlink" Target="http://validator.w3.org/checklink" TargetMode="External"/><Relationship Id="rId9" Type="http://schemas.openxmlformats.org/officeDocument/2006/relationships/hyperlink" Target="http://www.quirksmode.org/css/condcom.html" TargetMode="External"/><Relationship Id="rId14" Type="http://schemas.openxmlformats.org/officeDocument/2006/relationships/hyperlink" Target="http://css3gen.com" TargetMode="External"/><Relationship Id="rId22" Type="http://schemas.openxmlformats.org/officeDocument/2006/relationships/hyperlink" Target="https://www.codecademy.com/learn/web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irksmode.org/css/condcom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REPETITION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/ SPRACHEN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/ STATISCHE WEBSITE / SYNTAX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/ 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GRUNDGERÜST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/ TAGS AUFGABE / QUELLCODE</a:t>
            </a:r>
            <a:r>
              <a:rPr lang="de-DE" sz="1000" b="1" noProof="0" dirty="0">
                <a:latin typeface="Arial"/>
              </a:rPr>
              <a:t> und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DOM / WEB INSPECTOR </a:t>
            </a:r>
            <a:r>
              <a:rPr lang="de-DE" sz="1000" b="1" dirty="0">
                <a:latin typeface="Arial"/>
              </a:rPr>
              <a:t>/ SEMANTIK</a:t>
            </a:r>
            <a:endParaRPr lang="de-DE" sz="1000" b="1" noProof="0" dirty="0">
              <a:latin typeface="Arial"/>
            </a:endParaRP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sz="1000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/>
              <a:t>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REKAPITULIEREN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CSS SELEKTOREN / </a:t>
            </a:r>
            <a:b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</a:b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SUBNAVIGATION / </a:t>
            </a:r>
            <a:r>
              <a:rPr lang="de-DE" sz="1000" b="1" noProof="0" dirty="0">
                <a:latin typeface="Arial"/>
              </a:rPr>
              <a:t>ZWISCHENTEST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POSITIONIERUNG / BOX-MODEL / FLEX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2966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HELPER TOOLS / WORKFLOW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8"/>
          <p:cNvSpPr txBox="1">
            <a:spLocks/>
          </p:cNvSpPr>
          <p:nvPr/>
        </p:nvSpPr>
        <p:spPr>
          <a:xfrm>
            <a:off x="555138" y="3819193"/>
            <a:ext cx="8084651" cy="21376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de-CH" sz="1200" dirty="0"/>
          </a:p>
        </p:txBody>
      </p:sp>
      <p:sp>
        <p:nvSpPr>
          <p:cNvPr id="23" name="Textplatzhalter 8"/>
          <p:cNvSpPr txBox="1">
            <a:spLocks/>
          </p:cNvSpPr>
          <p:nvPr/>
        </p:nvSpPr>
        <p:spPr>
          <a:xfrm>
            <a:off x="555138" y="2271839"/>
            <a:ext cx="8084651" cy="1010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de-CH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SYNTAX</a:t>
            </a:r>
          </a:p>
        </p:txBody>
      </p:sp>
      <p:sp>
        <p:nvSpPr>
          <p:cNvPr id="8" name="Untertitel 1"/>
          <p:cNvSpPr>
            <a:spLocks noGrp="1"/>
          </p:cNvSpPr>
          <p:nvPr>
            <p:ph type="subTitle" idx="1"/>
          </p:nvPr>
        </p:nvSpPr>
        <p:spPr>
          <a:xfrm>
            <a:off x="457198" y="1048256"/>
            <a:ext cx="8686801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Start- und Endtag / Attribute / Wohlgeformter Code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199" y="2368829"/>
            <a:ext cx="8229600" cy="837152"/>
          </a:xfrm>
        </p:spPr>
        <p:txBody>
          <a:bodyPr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  <a:buNone/>
            </a:pPr>
            <a:r>
              <a:rPr lang="de-DE" sz="1200" dirty="0"/>
              <a:t>	&lt;p </a:t>
            </a:r>
            <a:r>
              <a:rPr lang="de-DE" sz="1200" dirty="0" err="1"/>
              <a:t>id="mycontainer</a:t>
            </a:r>
            <a:r>
              <a:rPr lang="de-DE" sz="1200" dirty="0"/>
              <a:t>" </a:t>
            </a:r>
            <a:r>
              <a:rPr lang="de-DE" sz="1200" dirty="0" err="1"/>
              <a:t>class="fliesstext</a:t>
            </a:r>
            <a:r>
              <a:rPr lang="de-DE" sz="1200" dirty="0"/>
              <a:t>" &gt;Ich bin Fliesstext im Paragraph. &lt;/p&gt;</a:t>
            </a:r>
            <a:br>
              <a:rPr lang="de-DE" sz="1200" dirty="0"/>
            </a:br>
            <a:br>
              <a:rPr lang="de-DE" sz="1200" dirty="0"/>
            </a:br>
            <a:br>
              <a:rPr lang="de-DE" sz="1200" dirty="0"/>
            </a:br>
            <a:br>
              <a:rPr lang="de-DE" sz="1200" dirty="0"/>
            </a:br>
            <a:endParaRPr lang="de-DE" sz="1200" dirty="0"/>
          </a:p>
        </p:txBody>
      </p:sp>
      <p:sp>
        <p:nvSpPr>
          <p:cNvPr id="10" name="Geschweifte Klammer links 9"/>
          <p:cNvSpPr/>
          <p:nvPr/>
        </p:nvSpPr>
        <p:spPr>
          <a:xfrm rot="16200000">
            <a:off x="2162600" y="1643988"/>
            <a:ext cx="75097" cy="2616140"/>
          </a:xfrm>
          <a:prstGeom prst="leftBrace">
            <a:avLst/>
          </a:prstGeom>
          <a:ln>
            <a:solidFill>
              <a:srgbClr val="058C8E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52646" y="2966012"/>
            <a:ext cx="1253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Start-Tag</a:t>
            </a:r>
          </a:p>
        </p:txBody>
      </p:sp>
      <p:sp>
        <p:nvSpPr>
          <p:cNvPr id="12" name="Geschweifte Klammer links 11"/>
          <p:cNvSpPr/>
          <p:nvPr/>
        </p:nvSpPr>
        <p:spPr>
          <a:xfrm rot="16200000">
            <a:off x="1621273" y="2112433"/>
            <a:ext cx="75097" cy="1158719"/>
          </a:xfrm>
          <a:prstGeom prst="leftBrace">
            <a:avLst/>
          </a:prstGeom>
          <a:ln>
            <a:solidFill>
              <a:srgbClr val="058C8E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017002" y="2642252"/>
            <a:ext cx="1253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Attribut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900608" y="2642252"/>
            <a:ext cx="1253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Inhalt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2270366" y="2642252"/>
            <a:ext cx="1253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Attribut</a:t>
            </a:r>
          </a:p>
        </p:txBody>
      </p:sp>
      <p:sp>
        <p:nvSpPr>
          <p:cNvPr id="16" name="Geschweifte Klammer links 15"/>
          <p:cNvSpPr/>
          <p:nvPr/>
        </p:nvSpPr>
        <p:spPr>
          <a:xfrm rot="16200000">
            <a:off x="2838721" y="2133792"/>
            <a:ext cx="75097" cy="1116000"/>
          </a:xfrm>
          <a:prstGeom prst="leftBrace">
            <a:avLst/>
          </a:prstGeom>
          <a:ln>
            <a:solidFill>
              <a:srgbClr val="058C8E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links 16"/>
          <p:cNvSpPr/>
          <p:nvPr/>
        </p:nvSpPr>
        <p:spPr>
          <a:xfrm rot="16200000">
            <a:off x="4530175" y="1647796"/>
            <a:ext cx="75097" cy="2087993"/>
          </a:xfrm>
          <a:prstGeom prst="leftBrace">
            <a:avLst/>
          </a:prstGeom>
          <a:ln>
            <a:solidFill>
              <a:srgbClr val="058C8E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eschweifte Klammer links 17"/>
          <p:cNvSpPr/>
          <p:nvPr/>
        </p:nvSpPr>
        <p:spPr>
          <a:xfrm rot="16200000">
            <a:off x="5811862" y="2546451"/>
            <a:ext cx="75097" cy="287997"/>
          </a:xfrm>
          <a:prstGeom prst="leftBrace">
            <a:avLst/>
          </a:prstGeom>
          <a:ln>
            <a:solidFill>
              <a:srgbClr val="058C8E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5164961" y="2704402"/>
            <a:ext cx="1253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End-Tag </a:t>
            </a:r>
          </a:p>
        </p:txBody>
      </p:sp>
      <p:sp>
        <p:nvSpPr>
          <p:cNvPr id="20" name="Textplatzhalter 8"/>
          <p:cNvSpPr txBox="1">
            <a:spLocks/>
          </p:cNvSpPr>
          <p:nvPr/>
        </p:nvSpPr>
        <p:spPr>
          <a:xfrm>
            <a:off x="555138" y="2004237"/>
            <a:ext cx="8084651" cy="276999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CH" sz="1200" dirty="0"/>
              <a:t>Ein Starttag mit zwei Attributen, Texteinschub, sowie Endtag</a:t>
            </a:r>
          </a:p>
        </p:txBody>
      </p:sp>
      <p:sp>
        <p:nvSpPr>
          <p:cNvPr id="21" name="Rechteck 20"/>
          <p:cNvSpPr/>
          <p:nvPr/>
        </p:nvSpPr>
        <p:spPr>
          <a:xfrm>
            <a:off x="1327458" y="4362626"/>
            <a:ext cx="2364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&lt;</a:t>
            </a:r>
            <a:r>
              <a:rPr lang="de-DE" sz="1200" dirty="0" err="1"/>
              <a:t>section</a:t>
            </a:r>
            <a:r>
              <a:rPr lang="de-DE" sz="1200" dirty="0"/>
              <a:t>&gt;</a:t>
            </a:r>
          </a:p>
          <a:p>
            <a:r>
              <a:rPr lang="de-DE" sz="1200" dirty="0"/>
              <a:t>  &lt;</a:t>
            </a:r>
            <a:r>
              <a:rPr lang="de-DE" sz="1200" dirty="0" err="1"/>
              <a:t>p&gt;This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a </a:t>
            </a:r>
            <a:r>
              <a:rPr lang="de-DE" sz="1200" dirty="0" err="1"/>
              <a:t>paragraph.&lt;/p</a:t>
            </a:r>
            <a:r>
              <a:rPr lang="de-DE" sz="1200" dirty="0"/>
              <a:t>&gt;</a:t>
            </a:r>
          </a:p>
          <a:p>
            <a:r>
              <a:rPr lang="de-DE" sz="1200" dirty="0"/>
              <a:t>  &lt;</a:t>
            </a:r>
            <a:r>
              <a:rPr lang="de-DE" sz="1200" dirty="0" err="1"/>
              <a:t>p&gt;This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a </a:t>
            </a:r>
            <a:r>
              <a:rPr lang="de-DE" sz="1200" dirty="0" err="1"/>
              <a:t>paragraph.&lt;/p</a:t>
            </a:r>
            <a:r>
              <a:rPr lang="de-DE" sz="1200" dirty="0"/>
              <a:t>&gt;</a:t>
            </a:r>
          </a:p>
          <a:p>
            <a:r>
              <a:rPr lang="de-DE" sz="1200" dirty="0"/>
              <a:t>&lt;/</a:t>
            </a:r>
            <a:r>
              <a:rPr lang="de-DE" sz="1200" dirty="0" err="1"/>
              <a:t>section</a:t>
            </a:r>
            <a:r>
              <a:rPr lang="de-DE" sz="1200" dirty="0"/>
              <a:t>&gt;</a:t>
            </a:r>
          </a:p>
        </p:txBody>
      </p:sp>
      <p:sp>
        <p:nvSpPr>
          <p:cNvPr id="22" name="Textplatzhalter 8"/>
          <p:cNvSpPr txBox="1">
            <a:spLocks/>
          </p:cNvSpPr>
          <p:nvPr/>
        </p:nvSpPr>
        <p:spPr>
          <a:xfrm>
            <a:off x="555138" y="3569481"/>
            <a:ext cx="8084651" cy="276999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CH" sz="1200" dirty="0"/>
              <a:t>Unter wohlgeformt versteht man das konsequente Abschliessen und Verschachteln von Tags</a:t>
            </a:r>
          </a:p>
        </p:txBody>
      </p:sp>
      <p:pic>
        <p:nvPicPr>
          <p:cNvPr id="27" name="Bild 26" descr="div_einteilung.ai"/>
          <p:cNvPicPr>
            <a:picLocks noChangeAspect="1"/>
          </p:cNvPicPr>
          <p:nvPr/>
        </p:nvPicPr>
        <p:blipFill>
          <a:blip r:embed="rId2"/>
          <a:srcRect l="27406" t="8979" r="30035" b="43987"/>
          <a:stretch>
            <a:fillRect/>
          </a:stretch>
        </p:blipFill>
        <p:spPr>
          <a:xfrm>
            <a:off x="5851071" y="3983816"/>
            <a:ext cx="2449286" cy="191261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59458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HINTERGRUND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08022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Früher mühsam, heute kinderleicht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Fenster ausfüllend mit CSS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93748" y="2146984"/>
            <a:ext cx="8354701" cy="355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 err="1"/>
              <a:t>body</a:t>
            </a:r>
            <a:r>
              <a:rPr lang="de-DE" dirty="0"/>
              <a:t> {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 err="1"/>
              <a:t>background-color</a:t>
            </a:r>
            <a:r>
              <a:rPr lang="de-DE" dirty="0"/>
              <a:t>: #999;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 err="1"/>
              <a:t>min-height</a:t>
            </a:r>
            <a:r>
              <a:rPr lang="de-DE" dirty="0"/>
              <a:t>: 100%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 err="1"/>
              <a:t>background-image</a:t>
            </a:r>
            <a:r>
              <a:rPr lang="de-DE" dirty="0"/>
              <a:t>: </a:t>
            </a:r>
            <a:r>
              <a:rPr lang="de-DE" dirty="0" err="1"/>
              <a:t>url('extragross.jpg</a:t>
            </a:r>
            <a:r>
              <a:rPr lang="de-DE" dirty="0"/>
              <a:t>');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/>
              <a:t>background-position: left top;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/>
              <a:t>background-repeat: no-repeat;</a:t>
            </a:r>
          </a:p>
          <a:p>
            <a:pPr marL="633413" lvl="1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 err="1"/>
              <a:t>background-size</a:t>
            </a:r>
            <a:r>
              <a:rPr lang="de-DE" dirty="0"/>
              <a:t>: </a:t>
            </a:r>
            <a:r>
              <a:rPr lang="de-DE" dirty="0" err="1"/>
              <a:t>cover</a:t>
            </a:r>
            <a:r>
              <a:rPr lang="de-DE" dirty="0"/>
              <a:t>;  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/>
              <a:t>}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75536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HTML &lt;</a:t>
            </a:r>
            <a:r>
              <a:rPr lang="de-DE" dirty="0" err="1"/>
              <a:t>img</a:t>
            </a:r>
            <a:r>
              <a:rPr lang="de-DE" dirty="0"/>
              <a:t>&gt; vs. CSS background-image: </a:t>
            </a:r>
            <a:r>
              <a:rPr lang="de-DE" dirty="0" err="1"/>
              <a:t>url</a:t>
            </a:r>
            <a:r>
              <a:rPr lang="de-DE" dirty="0"/>
              <a:t>()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BILDER </a:t>
            </a:r>
            <a:r>
              <a:rPr lang="mr-IN" dirty="0"/>
              <a:t>–</a:t>
            </a:r>
            <a:r>
              <a:rPr lang="de-DE" dirty="0"/>
              <a:t> Mit HTML oder CSS?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102</a:t>
            </a:fld>
            <a:endParaRPr lang="tr-TR"/>
          </a:p>
        </p:txBody>
      </p:sp>
      <p:sp>
        <p:nvSpPr>
          <p:cNvPr id="3" name="Textfeld 2"/>
          <p:cNvSpPr txBox="1"/>
          <p:nvPr/>
        </p:nvSpPr>
        <p:spPr>
          <a:xfrm rot="16200000">
            <a:off x="76660" y="5181869"/>
            <a:ext cx="1926739" cy="276999"/>
          </a:xfrm>
          <a:prstGeom prst="rect">
            <a:avLst/>
          </a:prstGeom>
          <a:solidFill>
            <a:srgbClr val="FFC814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&lt;</a:t>
            </a:r>
            <a:r>
              <a:rPr lang="de-CH" sz="1200" dirty="0" err="1"/>
              <a:t>img</a:t>
            </a:r>
            <a:r>
              <a:rPr lang="de-CH" sz="1200" dirty="0"/>
              <a:t> </a:t>
            </a:r>
            <a:r>
              <a:rPr lang="de-CH" sz="1200" dirty="0" err="1"/>
              <a:t>src</a:t>
            </a:r>
            <a:r>
              <a:rPr lang="de-CH" sz="1200" dirty="0"/>
              <a:t>=""   &gt;</a:t>
            </a:r>
          </a:p>
        </p:txBody>
      </p:sp>
      <p:sp>
        <p:nvSpPr>
          <p:cNvPr id="8" name="Textfeld 7"/>
          <p:cNvSpPr txBox="1"/>
          <p:nvPr/>
        </p:nvSpPr>
        <p:spPr>
          <a:xfrm rot="16200000">
            <a:off x="165844" y="3228008"/>
            <a:ext cx="1748375" cy="276999"/>
          </a:xfrm>
          <a:prstGeom prst="rect">
            <a:avLst/>
          </a:prstGeom>
          <a:solidFill>
            <a:srgbClr val="FFC814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background-image: </a:t>
            </a:r>
            <a:r>
              <a:rPr lang="de-CH" sz="1200" dirty="0" err="1"/>
              <a:t>url</a:t>
            </a:r>
            <a:r>
              <a:rPr lang="de-CH" sz="1200" dirty="0"/>
              <a:t>();</a:t>
            </a:r>
          </a:p>
        </p:txBody>
      </p:sp>
      <p:sp>
        <p:nvSpPr>
          <p:cNvPr id="9" name="Textfeld 8"/>
          <p:cNvSpPr txBox="1"/>
          <p:nvPr/>
        </p:nvSpPr>
        <p:spPr>
          <a:xfrm rot="16200000">
            <a:off x="-203343" y="5181872"/>
            <a:ext cx="1926740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HTML</a:t>
            </a:r>
          </a:p>
        </p:txBody>
      </p:sp>
      <p:sp>
        <p:nvSpPr>
          <p:cNvPr id="10" name="Textfeld 9"/>
          <p:cNvSpPr txBox="1"/>
          <p:nvPr/>
        </p:nvSpPr>
        <p:spPr>
          <a:xfrm rot="16200000">
            <a:off x="-114159" y="3228011"/>
            <a:ext cx="1748376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CSS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368468" y="2150127"/>
            <a:ext cx="3491663" cy="276999"/>
          </a:xfrm>
          <a:prstGeom prst="rect">
            <a:avLst/>
          </a:prstGeom>
          <a:solidFill>
            <a:srgbClr val="FFC814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Vorteile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028568" y="2150127"/>
            <a:ext cx="3491663" cy="276999"/>
          </a:xfrm>
          <a:prstGeom prst="rect">
            <a:avLst/>
          </a:prstGeom>
          <a:solidFill>
            <a:srgbClr val="FFC814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Nachteile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50630" y="2486150"/>
            <a:ext cx="3406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9350630" y="4196275"/>
            <a:ext cx="3406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3020730" y="2486150"/>
            <a:ext cx="3406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3020730" y="4196275"/>
            <a:ext cx="3406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____________________________________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418108" y="2503391"/>
            <a:ext cx="33085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200" dirty="0"/>
              <a:t>mit </a:t>
            </a:r>
            <a:r>
              <a:rPr lang="de-CH" sz="1200" dirty="0" err="1"/>
              <a:t>background-size:cover</a:t>
            </a:r>
            <a:r>
              <a:rPr lang="de-CH" sz="1200" dirty="0"/>
              <a:t> =&gt; Bild ist bildschirmfüllend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man kann auf einfache Weise noch Text drauf platzieren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Werden nur geladen, wenn benötigt (:</a:t>
            </a:r>
            <a:r>
              <a:rPr lang="de-CH" sz="1200" dirty="0" err="1"/>
              <a:t>hover</a:t>
            </a:r>
            <a:r>
              <a:rPr lang="de-CH" sz="12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Gilt als Vorlage für alle Webpages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Eher dekorativen Charakter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CSS Sprites </a:t>
            </a:r>
            <a:r>
              <a:rPr lang="mr-IN" sz="1200" dirty="0"/>
              <a:t>–</a:t>
            </a:r>
            <a:r>
              <a:rPr lang="de-CH" sz="1200" dirty="0"/>
              <a:t> viele Icons auf 1 Bild =&gt; 1 Request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043188" y="2505187"/>
            <a:ext cx="3581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200" dirty="0"/>
              <a:t>Bilder müssen noch bei :</a:t>
            </a:r>
            <a:r>
              <a:rPr lang="de-CH" sz="1200" dirty="0" err="1"/>
              <a:t>hover</a:t>
            </a:r>
            <a:r>
              <a:rPr lang="de-CH" sz="1200" dirty="0"/>
              <a:t> nachgeladen werden =&gt; verzögerte Anzeige.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schwerer editierbar für Kunden, wenn </a:t>
            </a:r>
            <a:r>
              <a:rPr lang="de-CH" sz="1200" dirty="0" err="1"/>
              <a:t>Bildpfad</a:t>
            </a:r>
            <a:r>
              <a:rPr lang="de-CH" sz="1200" dirty="0"/>
              <a:t> und </a:t>
            </a:r>
            <a:r>
              <a:rPr lang="de-CH" sz="1200" dirty="0" err="1"/>
              <a:t>Bildname</a:t>
            </a:r>
            <a:r>
              <a:rPr lang="de-CH" sz="1200" dirty="0"/>
              <a:t> nicht über ein CMS editierbar gemacht werden. 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werden nicht gedruckt</a:t>
            </a:r>
          </a:p>
          <a:p>
            <a:endParaRPr lang="de-CH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1418108" y="4391825"/>
            <a:ext cx="33085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200" dirty="0"/>
              <a:t>Passt thematisch besser zum Inhalt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Bilder sind für Kunden besser zugänglich. 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Leichter animierbar und mit Effekten ausstattbar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mit rechter Maustaste  direkt </a:t>
            </a:r>
            <a:r>
              <a:rPr lang="de-CH" sz="1200" dirty="0" err="1"/>
              <a:t>abspeicherbar</a:t>
            </a:r>
            <a:endParaRPr lang="de-CH" sz="1200" dirty="0"/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können von Suchmaschinen indexiert werden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können alternativen Text mit Attribut alt für den </a:t>
            </a:r>
            <a:r>
              <a:rPr lang="de-CH" sz="1200" dirty="0" err="1"/>
              <a:t>Screenreader</a:t>
            </a:r>
            <a:r>
              <a:rPr lang="de-CH" sz="1200" dirty="0"/>
              <a:t> zur Verfügung stellen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Mitskalierbar mit Schriftgrösse im Browser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043188" y="4393621"/>
            <a:ext cx="358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sz="1200" dirty="0"/>
              <a:t>sind leichter "</a:t>
            </a:r>
            <a:r>
              <a:rPr lang="de-CH" sz="1200" dirty="0" err="1"/>
              <a:t>klaubar</a:t>
            </a:r>
            <a:r>
              <a:rPr lang="de-CH" sz="1200" dirty="0"/>
              <a:t>"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für jedes Bild werden einzelne </a:t>
            </a:r>
            <a:r>
              <a:rPr lang="de-CH" sz="1200" dirty="0" err="1"/>
              <a:t>Requests</a:t>
            </a:r>
            <a:r>
              <a:rPr lang="de-CH" sz="1200" dirty="0"/>
              <a:t> getätigt </a:t>
            </a:r>
            <a:r>
              <a:rPr lang="mr-IN" sz="1200" dirty="0"/>
              <a:t>–</a:t>
            </a:r>
            <a:r>
              <a:rPr lang="de-CH" sz="1200" dirty="0"/>
              <a:t> das summiert sich</a:t>
            </a:r>
          </a:p>
          <a:p>
            <a:pPr marL="285750" indent="-285750">
              <a:buFont typeface="Arial"/>
              <a:buChar char="•"/>
            </a:pPr>
            <a:r>
              <a:rPr lang="de-CH" sz="1200" dirty="0"/>
              <a:t>die Bilder müssen zum Content passen </a:t>
            </a:r>
          </a:p>
        </p:txBody>
      </p:sp>
    </p:spTree>
    <p:extLst>
      <p:ext uri="{BB962C8B-B14F-4D97-AF65-F5344CB8AC3E}">
        <p14:creationId xmlns:p14="http://schemas.microsoft.com/office/powerpoint/2010/main" val="640851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Verkachelung mit Hintergrundbild (</a:t>
            </a:r>
            <a:r>
              <a:rPr lang="de-DE" dirty="0" err="1"/>
              <a:t>Tessellation</a:t>
            </a:r>
            <a:r>
              <a:rPr lang="de-DE" dirty="0"/>
              <a:t>)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5" name="Bild 4" descr="Bildschirmfoto 2016-10-23 um 19.3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2882245"/>
            <a:ext cx="3268133" cy="1452038"/>
          </a:xfrm>
          <a:prstGeom prst="rect">
            <a:avLst/>
          </a:prstGeom>
        </p:spPr>
      </p:pic>
      <p:pic>
        <p:nvPicPr>
          <p:cNvPr id="6" name="Bild 5" descr="Bildschirmfoto 2016-10-23 um 19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833585"/>
            <a:ext cx="3350991" cy="1500699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49823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 SPRITES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971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CH" dirty="0">
                <a:cs typeface="Arial"/>
              </a:rPr>
              <a:t>viele ähnliche Icons auf einem Bild </a:t>
            </a:r>
            <a:r>
              <a:rPr lang="mr-IN" dirty="0">
                <a:cs typeface="Arial"/>
              </a:rPr>
              <a:t>–</a:t>
            </a:r>
            <a:r>
              <a:rPr lang="de-CH" dirty="0">
                <a:cs typeface="Arial"/>
              </a:rPr>
              <a:t> siehe Ordner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Sprites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105</a:t>
            </a:fld>
            <a:endParaRPr lang="tr-TR"/>
          </a:p>
        </p:txBody>
      </p:sp>
      <p:pic>
        <p:nvPicPr>
          <p:cNvPr id="3" name="Bild 2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2" y="3696677"/>
            <a:ext cx="2161761" cy="174670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590879" y="2080722"/>
            <a:ext cx="4553121" cy="1184940"/>
          </a:xfrm>
          <a:prstGeom prst="rect">
            <a:avLst/>
          </a:prstGeom>
          <a:solidFill>
            <a:srgbClr val="FFC814"/>
          </a:solidFill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b="1" dirty="0"/>
              <a:t>Eigenschaften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tabLst>
                <a:tab pos="444500" algn="l"/>
              </a:tabLst>
            </a:pPr>
            <a:r>
              <a:rPr lang="de-DE" sz="1400" dirty="0"/>
              <a:t>nur 1 Request für verschiedene Bilder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tabLst>
                <a:tab pos="444500" algn="l"/>
              </a:tabLst>
            </a:pPr>
            <a:r>
              <a:rPr lang="de-DE" sz="1400" dirty="0"/>
              <a:t>als background-image im CSS definierbar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tabLst>
                <a:tab pos="444500" algn="l"/>
              </a:tabLst>
            </a:pPr>
            <a:r>
              <a:rPr lang="de-DE" sz="1400" dirty="0"/>
              <a:t>Ausschnittfenster mit </a:t>
            </a:r>
            <a:r>
              <a:rPr lang="de-DE" sz="1400" dirty="0" err="1"/>
              <a:t>width</a:t>
            </a:r>
            <a:r>
              <a:rPr lang="de-DE" sz="1400" dirty="0"/>
              <a:t> und </a:t>
            </a:r>
            <a:r>
              <a:rPr lang="de-DE" sz="1400" dirty="0" err="1"/>
              <a:t>height</a:t>
            </a:r>
            <a:r>
              <a:rPr lang="de-DE" sz="1400" dirty="0"/>
              <a:t> zu </a:t>
            </a:r>
            <a:r>
              <a:rPr lang="de-DE" sz="1400" dirty="0" err="1"/>
              <a:t>defnieren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1430240" y="3402501"/>
            <a:ext cx="2037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 err="1"/>
              <a:t>social-media.png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2887976" y="3744849"/>
            <a:ext cx="5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#</a:t>
            </a:r>
            <a:r>
              <a:rPr lang="de-DE" sz="1400" dirty="0" err="1"/>
              <a:t>meinDiv</a:t>
            </a:r>
            <a:r>
              <a:rPr lang="de-DE" sz="1400" dirty="0"/>
              <a:t> { background-position: 0px 0px;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887976" y="4197632"/>
            <a:ext cx="5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#</a:t>
            </a:r>
            <a:r>
              <a:rPr lang="de-DE" sz="1400" dirty="0" err="1"/>
              <a:t>meinDiv</a:t>
            </a:r>
            <a:r>
              <a:rPr lang="de-DE" sz="1400" dirty="0"/>
              <a:t>: </a:t>
            </a:r>
            <a:r>
              <a:rPr lang="de-DE" sz="1400" dirty="0" err="1"/>
              <a:t>hover</a:t>
            </a:r>
            <a:r>
              <a:rPr lang="de-DE" sz="1400" dirty="0"/>
              <a:t> { background-position: 0px -40px;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887976" y="4617283"/>
            <a:ext cx="5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#</a:t>
            </a:r>
            <a:r>
              <a:rPr lang="de-DE" sz="1400" dirty="0" err="1"/>
              <a:t>meinDiv</a:t>
            </a:r>
            <a:r>
              <a:rPr lang="de-DE" sz="1400" dirty="0"/>
              <a:t>: </a:t>
            </a:r>
            <a:r>
              <a:rPr lang="de-DE" sz="1400" dirty="0" err="1"/>
              <a:t>visited</a:t>
            </a:r>
            <a:r>
              <a:rPr lang="de-DE" sz="1400" dirty="0"/>
              <a:t>{ background-position: 0px -80px; }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887976" y="5059023"/>
            <a:ext cx="519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#</a:t>
            </a:r>
            <a:r>
              <a:rPr lang="de-DE" sz="1400" dirty="0" err="1"/>
              <a:t>meinDiv</a:t>
            </a:r>
            <a:r>
              <a:rPr lang="de-DE" sz="1400" dirty="0"/>
              <a:t>: </a:t>
            </a:r>
            <a:r>
              <a:rPr lang="de-DE" sz="1400" dirty="0" err="1"/>
              <a:t>active</a:t>
            </a:r>
            <a:r>
              <a:rPr lang="de-DE" sz="1400" dirty="0"/>
              <a:t> { background-position: 0px -120px; }</a:t>
            </a:r>
          </a:p>
        </p:txBody>
      </p:sp>
      <p:sp>
        <p:nvSpPr>
          <p:cNvPr id="12" name="Rechteck 11"/>
          <p:cNvSpPr/>
          <p:nvPr/>
        </p:nvSpPr>
        <p:spPr>
          <a:xfrm>
            <a:off x="618435" y="3698332"/>
            <a:ext cx="408608" cy="419653"/>
          </a:xfrm>
          <a:prstGeom prst="rect">
            <a:avLst/>
          </a:prstGeom>
          <a:noFill/>
          <a:ln w="38100" cmpd="sng">
            <a:solidFill>
              <a:srgbClr val="FFC81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533506" y="2086120"/>
            <a:ext cx="5008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#</a:t>
            </a:r>
            <a:r>
              <a:rPr lang="de-DE" sz="1400" dirty="0" err="1"/>
              <a:t>meinDiv</a:t>
            </a:r>
            <a:r>
              <a:rPr lang="de-DE" sz="1400" dirty="0"/>
              <a:t> { 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		</a:t>
            </a:r>
            <a:r>
              <a:rPr lang="de-DE" sz="1400" dirty="0" err="1"/>
              <a:t>background</a:t>
            </a:r>
            <a:r>
              <a:rPr lang="de-DE" sz="1400" dirty="0"/>
              <a:t>: </a:t>
            </a:r>
            <a:r>
              <a:rPr lang="de-DE" sz="1400" dirty="0" err="1"/>
              <a:t>url</a:t>
            </a:r>
            <a:r>
              <a:rPr lang="de-DE" sz="1400" dirty="0"/>
              <a:t>(</a:t>
            </a:r>
            <a:r>
              <a:rPr lang="de-DE" sz="1400" dirty="0" err="1"/>
              <a:t>social-media.png</a:t>
            </a:r>
            <a:r>
              <a:rPr lang="de-DE" sz="1400" dirty="0"/>
              <a:t>) </a:t>
            </a:r>
            <a:r>
              <a:rPr lang="de-DE" sz="1400" dirty="0" err="1"/>
              <a:t>no-repeat</a:t>
            </a:r>
            <a:r>
              <a:rPr lang="de-DE" sz="1400" dirty="0"/>
              <a:t>;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		</a:t>
            </a:r>
            <a:r>
              <a:rPr lang="de-DE" sz="1400" dirty="0" err="1"/>
              <a:t>width</a:t>
            </a:r>
            <a:r>
              <a:rPr lang="de-DE" sz="1400" dirty="0"/>
              <a:t>: 40px; 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		</a:t>
            </a:r>
            <a:r>
              <a:rPr lang="de-DE" sz="1400" dirty="0" err="1"/>
              <a:t>height</a:t>
            </a:r>
            <a:r>
              <a:rPr lang="de-DE" sz="1400" dirty="0"/>
              <a:t>: 40px; 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400" dirty="0"/>
              <a:t> }</a:t>
            </a:r>
          </a:p>
        </p:txBody>
      </p:sp>
      <p:sp>
        <p:nvSpPr>
          <p:cNvPr id="14" name="Freihandform 13"/>
          <p:cNvSpPr/>
          <p:nvPr/>
        </p:nvSpPr>
        <p:spPr>
          <a:xfrm>
            <a:off x="395078" y="2339986"/>
            <a:ext cx="223358" cy="1292087"/>
          </a:xfrm>
          <a:custGeom>
            <a:avLst/>
            <a:gdLst>
              <a:gd name="connsiteX0" fmla="*/ 123967 w 223358"/>
              <a:gd name="connsiteY0" fmla="*/ 0 h 1292087"/>
              <a:gd name="connsiteX1" fmla="*/ 2488 w 223358"/>
              <a:gd name="connsiteY1" fmla="*/ 894521 h 1292087"/>
              <a:gd name="connsiteX2" fmla="*/ 223358 w 223358"/>
              <a:gd name="connsiteY2" fmla="*/ 1292087 h 12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358" h="1292087">
                <a:moveTo>
                  <a:pt x="123967" y="0"/>
                </a:moveTo>
                <a:cubicBezTo>
                  <a:pt x="54945" y="339586"/>
                  <a:pt x="-14077" y="679173"/>
                  <a:pt x="2488" y="894521"/>
                </a:cubicBezTo>
                <a:cubicBezTo>
                  <a:pt x="19053" y="1109869"/>
                  <a:pt x="223358" y="1292087"/>
                  <a:pt x="223358" y="1292087"/>
                </a:cubicBezTo>
              </a:path>
            </a:pathLst>
          </a:custGeom>
          <a:ln>
            <a:solidFill>
              <a:srgbClr val="FFC814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2975416" y="5789836"/>
            <a:ext cx="6011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dirty="0"/>
              <a:t>Weiteres Beispiel live: http://</a:t>
            </a:r>
            <a:r>
              <a:rPr lang="de-CH" sz="1200" dirty="0" err="1"/>
              <a:t>www.myswitzerland.com</a:t>
            </a:r>
            <a:r>
              <a:rPr lang="de-CH" sz="1200" dirty="0"/>
              <a:t>//</a:t>
            </a:r>
            <a:r>
              <a:rPr lang="de-CH" sz="1200" dirty="0" err="1"/>
              <a:t>img</a:t>
            </a:r>
            <a:r>
              <a:rPr lang="de-CH" sz="1200" dirty="0"/>
              <a:t>/</a:t>
            </a:r>
            <a:r>
              <a:rPr lang="de-CH" sz="1200" dirty="0" err="1"/>
              <a:t>sprites</a:t>
            </a:r>
            <a:r>
              <a:rPr lang="de-CH" sz="1200" dirty="0"/>
              <a:t>/</a:t>
            </a:r>
            <a:r>
              <a:rPr lang="de-CH" sz="1200" dirty="0" err="1"/>
              <a:t>boxed_icons.png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831105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FAVICON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240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Ein PNG-Bild oder .</a:t>
            </a:r>
            <a:r>
              <a:rPr lang="de-DE" dirty="0" err="1"/>
              <a:t>ico</a:t>
            </a:r>
            <a:r>
              <a:rPr lang="de-DE" dirty="0"/>
              <a:t>-Bild. von 32x32 Pixel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FAVICON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107</a:t>
            </a:fld>
            <a:endParaRPr lang="tr-TR"/>
          </a:p>
        </p:txBody>
      </p:sp>
      <p:pic>
        <p:nvPicPr>
          <p:cNvPr id="3" name="Bild 2" descr="Bildschirmfoto 2016-11-07 um 12.0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05" y="1749220"/>
            <a:ext cx="4417391" cy="314703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034472" y="1761203"/>
            <a:ext cx="234394" cy="234394"/>
          </a:xfrm>
          <a:prstGeom prst="rect">
            <a:avLst/>
          </a:prstGeom>
          <a:noFill/>
          <a:ln w="38100" cmpd="sng">
            <a:solidFill>
              <a:srgbClr val="FFC81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feld 5"/>
          <p:cNvSpPr txBox="1"/>
          <p:nvPr/>
        </p:nvSpPr>
        <p:spPr>
          <a:xfrm>
            <a:off x="860993" y="5122649"/>
            <a:ext cx="7404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Wird über den &lt;link ... &gt;-Tag im Head-Bereich eingebaut:</a:t>
            </a:r>
            <a:br>
              <a:rPr lang="de-CH" dirty="0"/>
            </a:br>
            <a:r>
              <a:rPr lang="de-CH" dirty="0"/>
              <a:t>http://www.w3schools.com/tags/</a:t>
            </a:r>
            <a:r>
              <a:rPr lang="de-CH" dirty="0" err="1"/>
              <a:t>att_link_sizes.asp</a:t>
            </a:r>
            <a:r>
              <a:rPr lang="de-CH" dirty="0"/>
              <a:t> 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Es gibt auch zahlreiche </a:t>
            </a:r>
            <a:r>
              <a:rPr lang="de-CH" dirty="0" err="1"/>
              <a:t>Favicon</a:t>
            </a:r>
            <a:r>
              <a:rPr lang="de-CH" dirty="0"/>
              <a:t>-Generatoren im Web, </a:t>
            </a:r>
            <a:br>
              <a:rPr lang="de-CH" dirty="0"/>
            </a:br>
            <a:r>
              <a:rPr lang="de-CH" dirty="0"/>
              <a:t>z.B. http://</a:t>
            </a:r>
            <a:r>
              <a:rPr lang="de-CH" dirty="0" err="1"/>
              <a:t>www.favicon.cc</a:t>
            </a:r>
            <a:r>
              <a:rPr lang="de-CH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443511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7066" y="2756631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HAUSAUFGABEN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14235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109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ENTWICKLUNGSUMGEBUNG / SPRACHEN / STATISCHE WEBSITE / SYNTAX / GRUNDGERÜST / QUELLCODE, DOM und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Eltern, Kinder, Geschwister, Nachbarn, Nachfahren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HTML-Elemente – Eine Familie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1882674"/>
            <a:ext cx="541596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de-DE" b="1" dirty="0">
                <a:solidFill>
                  <a:srgbClr val="660066"/>
                </a:solidFill>
              </a:rPr>
              <a:t>&lt;</a:t>
            </a:r>
            <a:r>
              <a:rPr lang="de-DE" b="1" dirty="0" err="1">
                <a:solidFill>
                  <a:srgbClr val="660066"/>
                </a:solidFill>
              </a:rPr>
              <a:t>p&gt;</a:t>
            </a:r>
            <a:r>
              <a:rPr lang="de-DE" dirty="0" err="1"/>
              <a:t>Ich</a:t>
            </a:r>
            <a:r>
              <a:rPr lang="de-DE" dirty="0"/>
              <a:t> bin Text</a:t>
            </a:r>
          </a:p>
          <a:p>
            <a:pPr>
              <a:spcAft>
                <a:spcPts val="1500"/>
              </a:spcAft>
            </a:pPr>
            <a:r>
              <a:rPr lang="de-DE" dirty="0"/>
              <a:t>		</a:t>
            </a:r>
            <a:r>
              <a:rPr lang="de-DE" b="1" dirty="0">
                <a:solidFill>
                  <a:srgbClr val="FF0000"/>
                </a:solidFill>
              </a:rPr>
              <a:t>&lt;</a:t>
            </a:r>
            <a:r>
              <a:rPr lang="de-DE" b="1" dirty="0" err="1">
                <a:solidFill>
                  <a:srgbClr val="FF0000"/>
                </a:solidFill>
              </a:rPr>
              <a:t>em</a:t>
            </a:r>
            <a:r>
              <a:rPr lang="de-DE" b="1" dirty="0">
                <a:solidFill>
                  <a:srgbClr val="FF0000"/>
                </a:solidFill>
              </a:rPr>
              <a:t>&gt; </a:t>
            </a:r>
            <a:r>
              <a:rPr lang="de-DE" dirty="0"/>
              <a:t>und zeitweise etwas </a:t>
            </a:r>
            <a:r>
              <a:rPr lang="de-DE" dirty="0" err="1"/>
              <a:t>schräg</a:t>
            </a:r>
            <a:r>
              <a:rPr lang="de-DE" b="1" dirty="0" err="1">
                <a:solidFill>
                  <a:srgbClr val="FF0000"/>
                </a:solidFill>
              </a:rPr>
              <a:t>&lt;/em</a:t>
            </a:r>
            <a:r>
              <a:rPr lang="de-DE" b="1" dirty="0">
                <a:solidFill>
                  <a:srgbClr val="FF0000"/>
                </a:solidFill>
              </a:rPr>
              <a:t>&gt;</a:t>
            </a:r>
          </a:p>
          <a:p>
            <a:pPr>
              <a:spcAft>
                <a:spcPts val="1500"/>
              </a:spcAft>
            </a:pPr>
            <a:r>
              <a:rPr lang="de-DE" dirty="0"/>
              <a:t>		im Normalfall normal</a:t>
            </a:r>
          </a:p>
          <a:p>
            <a:pPr>
              <a:spcAft>
                <a:spcPts val="1500"/>
              </a:spcAft>
            </a:pPr>
            <a:r>
              <a:rPr lang="de-DE" dirty="0"/>
              <a:t>		</a:t>
            </a:r>
            <a:r>
              <a:rPr lang="de-DE" b="1" dirty="0">
                <a:solidFill>
                  <a:srgbClr val="008000"/>
                </a:solidFill>
              </a:rPr>
              <a:t>&lt;</a:t>
            </a:r>
            <a:r>
              <a:rPr lang="de-DE" b="1" dirty="0" err="1">
                <a:solidFill>
                  <a:srgbClr val="008000"/>
                </a:solidFill>
              </a:rPr>
              <a:t>em&gt;</a:t>
            </a:r>
            <a:r>
              <a:rPr lang="de-DE" dirty="0" err="1"/>
              <a:t>dann</a:t>
            </a:r>
            <a:r>
              <a:rPr lang="de-DE" dirty="0"/>
              <a:t> wieder </a:t>
            </a:r>
            <a:r>
              <a:rPr lang="de-DE" dirty="0" err="1"/>
              <a:t>schräg</a:t>
            </a:r>
            <a:r>
              <a:rPr lang="de-DE" b="1" dirty="0" err="1">
                <a:solidFill>
                  <a:srgbClr val="008000"/>
                </a:solidFill>
              </a:rPr>
              <a:t>&lt;/em</a:t>
            </a:r>
            <a:r>
              <a:rPr lang="de-DE" b="1" dirty="0">
                <a:solidFill>
                  <a:srgbClr val="008000"/>
                </a:solidFill>
              </a:rPr>
              <a:t>&gt;</a:t>
            </a:r>
          </a:p>
          <a:p>
            <a:pPr>
              <a:spcAft>
                <a:spcPts val="1500"/>
              </a:spcAft>
            </a:pPr>
            <a:r>
              <a:rPr lang="de-DE" dirty="0"/>
              <a:t>		und ganz Ende bin </a:t>
            </a:r>
          </a:p>
          <a:p>
            <a:pPr>
              <a:spcAft>
                <a:spcPts val="1500"/>
              </a:spcAft>
            </a:pPr>
            <a:r>
              <a:rPr lang="de-DE" dirty="0"/>
              <a:t>		</a:t>
            </a:r>
            <a:r>
              <a:rPr lang="de-DE" b="1" dirty="0">
                <a:solidFill>
                  <a:srgbClr val="0000FF"/>
                </a:solidFill>
              </a:rPr>
              <a:t>&lt;</a:t>
            </a:r>
            <a:r>
              <a:rPr lang="de-DE" b="1" dirty="0" err="1">
                <a:solidFill>
                  <a:srgbClr val="0000FF"/>
                </a:solidFill>
              </a:rPr>
              <a:t>del&gt;</a:t>
            </a:r>
            <a:r>
              <a:rPr lang="de-DE" dirty="0" err="1"/>
              <a:t>immer</a:t>
            </a:r>
            <a:r>
              <a:rPr lang="de-DE" dirty="0"/>
              <a:t> </a:t>
            </a:r>
          </a:p>
          <a:p>
            <a:pPr>
              <a:spcAft>
                <a:spcPts val="1500"/>
              </a:spcAft>
            </a:pPr>
            <a:r>
              <a:rPr lang="de-DE" b="1" dirty="0">
                <a:solidFill>
                  <a:srgbClr val="FF6600"/>
                </a:solidFill>
              </a:rPr>
              <a:t>				&lt;</a:t>
            </a:r>
            <a:r>
              <a:rPr lang="de-DE" b="1" dirty="0" err="1">
                <a:solidFill>
                  <a:srgbClr val="FF6600"/>
                </a:solidFill>
              </a:rPr>
              <a:t>em&gt;</a:t>
            </a:r>
            <a:r>
              <a:rPr lang="de-DE" dirty="0" err="1"/>
              <a:t>oft</a:t>
            </a:r>
            <a:r>
              <a:rPr lang="de-DE" b="1" dirty="0" err="1">
                <a:solidFill>
                  <a:srgbClr val="FF6600"/>
                </a:solidFill>
              </a:rPr>
              <a:t>&lt;/em&gt;</a:t>
            </a:r>
            <a:r>
              <a:rPr lang="de-DE" dirty="0" err="1"/>
              <a:t>normal</a:t>
            </a:r>
            <a:r>
              <a:rPr lang="de-DE" dirty="0"/>
              <a:t>.</a:t>
            </a:r>
            <a:endParaRPr lang="de-DE" b="1" dirty="0">
              <a:solidFill>
                <a:srgbClr val="FF6600"/>
              </a:solidFill>
            </a:endParaRPr>
          </a:p>
          <a:p>
            <a:pPr>
              <a:spcAft>
                <a:spcPts val="1500"/>
              </a:spcAft>
            </a:pPr>
            <a:r>
              <a:rPr lang="de-DE" b="1" dirty="0">
                <a:solidFill>
                  <a:srgbClr val="FF6600"/>
                </a:solidFill>
              </a:rPr>
              <a:t>		</a:t>
            </a:r>
            <a:r>
              <a:rPr lang="de-DE" b="1" dirty="0">
                <a:solidFill>
                  <a:srgbClr val="0000FF"/>
                </a:solidFill>
              </a:rPr>
              <a:t>&lt;/del&gt;</a:t>
            </a:r>
          </a:p>
          <a:p>
            <a:pPr>
              <a:spcAft>
                <a:spcPts val="1500"/>
              </a:spcAft>
            </a:pPr>
            <a:r>
              <a:rPr lang="de-DE" b="1" dirty="0">
                <a:solidFill>
                  <a:srgbClr val="660066"/>
                </a:solidFill>
              </a:rPr>
              <a:t>&lt;/p&gt;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6164755" y="1882676"/>
            <a:ext cx="3077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660066"/>
                </a:solidFill>
                <a:sym typeface="Wingdings"/>
              </a:rPr>
              <a:t></a:t>
            </a:r>
            <a:r>
              <a:rPr lang="de-DE" sz="1200" dirty="0" err="1">
                <a:sym typeface="Wingdings"/>
              </a:rPr>
              <a:t>ist</a:t>
            </a:r>
            <a:r>
              <a:rPr lang="de-DE" sz="1200" dirty="0">
                <a:sym typeface="Wingdings"/>
              </a:rPr>
              <a:t> Mutter von </a:t>
            </a:r>
            <a:r>
              <a:rPr lang="de-DE" sz="1200" b="1" dirty="0" err="1">
                <a:solidFill>
                  <a:srgbClr val="FF0000"/>
                </a:solidFill>
                <a:sym typeface="Wingdings"/>
              </a:rPr>
              <a:t>em</a:t>
            </a:r>
            <a:r>
              <a:rPr lang="de-DE" sz="1200" dirty="0">
                <a:sym typeface="Wingdings"/>
              </a:rPr>
              <a:t>, </a:t>
            </a:r>
            <a:r>
              <a:rPr lang="de-DE" sz="1200" b="1" dirty="0" err="1">
                <a:solidFill>
                  <a:srgbClr val="008000"/>
                </a:solidFill>
                <a:sym typeface="Wingdings"/>
              </a:rPr>
              <a:t>em</a:t>
            </a:r>
            <a:r>
              <a:rPr lang="de-DE" sz="1200" dirty="0">
                <a:sym typeface="Wingdings"/>
              </a:rPr>
              <a:t>, </a:t>
            </a:r>
            <a:r>
              <a:rPr lang="de-DE" sz="1200" b="1" dirty="0">
                <a:solidFill>
                  <a:srgbClr val="0000FF"/>
                </a:solidFill>
                <a:sym typeface="Wingdings"/>
              </a:rPr>
              <a:t>del</a:t>
            </a:r>
            <a:endParaRPr lang="de-DE" sz="1200" b="1" dirty="0">
              <a:solidFill>
                <a:srgbClr val="0000FF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6164755" y="2244857"/>
            <a:ext cx="280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Nachfahre von </a:t>
            </a:r>
            <a:r>
              <a:rPr lang="de-DE" sz="1200" b="1" dirty="0">
                <a:solidFill>
                  <a:srgbClr val="660066"/>
                </a:solidFill>
                <a:sym typeface="Wingdings"/>
              </a:rPr>
              <a:t>p</a:t>
            </a:r>
            <a:endParaRPr lang="de-DE" sz="1200" dirty="0">
              <a:sym typeface="Wingdings"/>
            </a:endParaRPr>
          </a:p>
          <a:p>
            <a:pPr>
              <a:buClr>
                <a:srgbClr val="FF0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Kind von </a:t>
            </a:r>
            <a:r>
              <a:rPr lang="de-DE" sz="1200" dirty="0" err="1">
                <a:sym typeface="Wingdings"/>
              </a:rPr>
              <a:t>Eltern(</a:t>
            </a:r>
            <a:r>
              <a:rPr lang="de-DE" sz="1200" b="1" dirty="0" err="1">
                <a:solidFill>
                  <a:srgbClr val="660066"/>
                </a:solidFill>
                <a:sym typeface="Wingdings"/>
              </a:rPr>
              <a:t>p</a:t>
            </a:r>
            <a:r>
              <a:rPr lang="de-DE" sz="1200" dirty="0">
                <a:sym typeface="Wingdings"/>
              </a:rPr>
              <a:t>)</a:t>
            </a:r>
          </a:p>
          <a:p>
            <a:pPr>
              <a:buClr>
                <a:srgbClr val="FF0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vorausgehender Nachbar von </a:t>
            </a:r>
            <a:r>
              <a:rPr lang="de-DE" sz="1200" b="1" dirty="0" err="1">
                <a:solidFill>
                  <a:srgbClr val="008000"/>
                </a:solidFill>
                <a:sym typeface="Wingdings"/>
              </a:rPr>
              <a:t>em</a:t>
            </a:r>
            <a:endParaRPr lang="de-DE" sz="1200" b="1" dirty="0">
              <a:solidFill>
                <a:srgbClr val="008000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6146215" y="3068878"/>
            <a:ext cx="280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Nachfahre von </a:t>
            </a:r>
            <a:r>
              <a:rPr lang="de-DE" sz="1200" b="1" dirty="0">
                <a:solidFill>
                  <a:srgbClr val="660066"/>
                </a:solidFill>
                <a:sym typeface="Wingdings"/>
              </a:rPr>
              <a:t>p</a:t>
            </a:r>
            <a:endParaRPr lang="de-DE" sz="1200" dirty="0">
              <a:sym typeface="Wingdings"/>
            </a:endParaRPr>
          </a:p>
          <a:p>
            <a:pPr>
              <a:buClr>
                <a:srgbClr val="008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Kind von </a:t>
            </a:r>
            <a:r>
              <a:rPr lang="de-DE" sz="1200" dirty="0" err="1">
                <a:sym typeface="Wingdings"/>
              </a:rPr>
              <a:t>Eltern(</a:t>
            </a:r>
            <a:r>
              <a:rPr lang="de-DE" sz="1200" b="1" dirty="0" err="1">
                <a:sym typeface="Wingdings"/>
              </a:rPr>
              <a:t>p</a:t>
            </a:r>
            <a:r>
              <a:rPr lang="de-DE" sz="1200" dirty="0">
                <a:sym typeface="Wingdings"/>
              </a:rPr>
              <a:t>)</a:t>
            </a:r>
          </a:p>
          <a:p>
            <a:pPr>
              <a:buClr>
                <a:srgbClr val="008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Geschwister von </a:t>
            </a:r>
            <a:r>
              <a:rPr lang="de-DE" sz="1200" b="1" dirty="0" err="1">
                <a:solidFill>
                  <a:srgbClr val="FF0000"/>
                </a:solidFill>
                <a:sym typeface="Wingdings"/>
              </a:rPr>
              <a:t>em</a:t>
            </a:r>
            <a:endParaRPr lang="de-DE" sz="1200" b="1" dirty="0">
              <a:sym typeface="Wingdings"/>
            </a:endParaRPr>
          </a:p>
          <a:p>
            <a:pPr>
              <a:buClr>
                <a:srgbClr val="0080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vorausgehender Nachbar von </a:t>
            </a:r>
            <a:r>
              <a:rPr lang="de-DE" sz="1200" b="1" dirty="0">
                <a:solidFill>
                  <a:srgbClr val="0000FF"/>
                </a:solidFill>
                <a:sym typeface="Wingdings"/>
              </a:rPr>
              <a:t>del</a:t>
            </a:r>
            <a:endParaRPr lang="de-DE" sz="1200" b="1" dirty="0">
              <a:solidFill>
                <a:srgbClr val="0000F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146215" y="3873089"/>
            <a:ext cx="280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FF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Nachfahre von </a:t>
            </a:r>
            <a:r>
              <a:rPr lang="de-DE" sz="1200" b="1" dirty="0">
                <a:solidFill>
                  <a:srgbClr val="660066"/>
                </a:solidFill>
                <a:sym typeface="Wingdings"/>
              </a:rPr>
              <a:t>p</a:t>
            </a:r>
            <a:endParaRPr lang="de-DE" sz="1200" dirty="0">
              <a:sym typeface="Wingdings"/>
            </a:endParaRPr>
          </a:p>
          <a:p>
            <a:pPr>
              <a:buClr>
                <a:srgbClr val="0000FF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Kind von </a:t>
            </a:r>
            <a:r>
              <a:rPr lang="de-DE" sz="1200" dirty="0" err="1">
                <a:sym typeface="Wingdings"/>
              </a:rPr>
              <a:t>Eltern(</a:t>
            </a:r>
            <a:r>
              <a:rPr lang="de-DE" sz="1200" b="1" dirty="0" err="1">
                <a:sym typeface="Wingdings"/>
              </a:rPr>
              <a:t>p</a:t>
            </a:r>
            <a:r>
              <a:rPr lang="de-DE" sz="1200" dirty="0">
                <a:sym typeface="Wingdings"/>
              </a:rPr>
              <a:t>), </a:t>
            </a:r>
          </a:p>
          <a:p>
            <a:pPr>
              <a:buClr>
                <a:srgbClr val="0000FF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Geschwister von </a:t>
            </a:r>
            <a:r>
              <a:rPr lang="de-DE" sz="1200" b="1" dirty="0" err="1">
                <a:solidFill>
                  <a:srgbClr val="008000"/>
                </a:solidFill>
                <a:sym typeface="Wingdings"/>
              </a:rPr>
              <a:t>em</a:t>
            </a:r>
            <a:r>
              <a:rPr lang="de-DE" sz="1200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sz="1200" dirty="0">
                <a:sym typeface="Wingdings"/>
              </a:rPr>
              <a:t> </a:t>
            </a:r>
          </a:p>
          <a:p>
            <a:pPr>
              <a:buClr>
                <a:srgbClr val="0000FF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Mutter von </a:t>
            </a:r>
            <a:r>
              <a:rPr lang="de-DE" sz="1200" b="1" dirty="0" err="1">
                <a:solidFill>
                  <a:srgbClr val="FF6600"/>
                </a:solidFill>
                <a:sym typeface="Wingdings"/>
              </a:rPr>
              <a:t>em</a:t>
            </a:r>
            <a:endParaRPr lang="de-DE" sz="1200" b="1" dirty="0">
              <a:solidFill>
                <a:srgbClr val="FF6600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6146215" y="4665598"/>
            <a:ext cx="280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6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Nachfahre von </a:t>
            </a:r>
            <a:r>
              <a:rPr lang="de-DE" sz="1200" b="1" dirty="0">
                <a:solidFill>
                  <a:srgbClr val="660066"/>
                </a:solidFill>
                <a:sym typeface="Wingdings"/>
              </a:rPr>
              <a:t>p</a:t>
            </a:r>
            <a:endParaRPr lang="de-DE" sz="1200" dirty="0">
              <a:sym typeface="Wingdings"/>
            </a:endParaRPr>
          </a:p>
          <a:p>
            <a:pPr>
              <a:buClr>
                <a:srgbClr val="FF6600"/>
              </a:buClr>
              <a:buFont typeface="Wingdings" pitchFamily="-105" charset="2"/>
              <a:buChar char="è"/>
            </a:pPr>
            <a:r>
              <a:rPr lang="de-DE" sz="1200" dirty="0">
                <a:sym typeface="Wingdings"/>
              </a:rPr>
              <a:t>ist Kind von </a:t>
            </a:r>
            <a:r>
              <a:rPr lang="de-DE" sz="1200" dirty="0" err="1">
                <a:sym typeface="Wingdings"/>
              </a:rPr>
              <a:t>Eltern(</a:t>
            </a:r>
            <a:r>
              <a:rPr lang="de-DE" sz="1200" b="1" dirty="0" err="1">
                <a:solidFill>
                  <a:srgbClr val="0000FF"/>
                </a:solidFill>
                <a:sym typeface="Wingdings"/>
              </a:rPr>
              <a:t>del</a:t>
            </a:r>
            <a:r>
              <a:rPr lang="de-DE" sz="1200" dirty="0">
                <a:sym typeface="Wingdings"/>
              </a:rPr>
              <a:t>)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4965410" y="5325854"/>
            <a:ext cx="4008249" cy="1015663"/>
          </a:xfrm>
          <a:prstGeom prst="rect">
            <a:avLst/>
          </a:prstGeom>
          <a:solidFill>
            <a:srgbClr val="FFC81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82563" indent="-182563">
              <a:buFont typeface="Wingdings" pitchFamily="-105" charset="2"/>
              <a:buChar char="è"/>
            </a:pPr>
            <a:r>
              <a:rPr lang="de-DE" sz="1200" dirty="0">
                <a:solidFill>
                  <a:schemeClr val="bg2">
                    <a:lumMod val="10000"/>
                  </a:schemeClr>
                </a:solidFill>
                <a:sym typeface="Wingdings"/>
              </a:rPr>
              <a:t>Kind: damit sind Elemente der nächsten Einrückungsebene gemeint</a:t>
            </a:r>
          </a:p>
          <a:p>
            <a:pPr marL="182563" indent="-182563">
              <a:buFont typeface="Wingdings" pitchFamily="-105" charset="2"/>
              <a:buChar char="è"/>
            </a:pPr>
            <a:r>
              <a:rPr lang="de-DE" sz="1200" dirty="0">
                <a:solidFill>
                  <a:schemeClr val="bg2">
                    <a:lumMod val="10000"/>
                  </a:schemeClr>
                </a:solidFill>
                <a:sym typeface="Wingdings"/>
              </a:rPr>
              <a:t>Geschwister/Nachbarn: auf der gleichen Einrückungsebene</a:t>
            </a:r>
          </a:p>
          <a:p>
            <a:pPr marL="182563" indent="-182563">
              <a:buFont typeface="Wingdings" pitchFamily="-105" charset="2"/>
              <a:buChar char="è"/>
            </a:pPr>
            <a:r>
              <a:rPr lang="de-DE" sz="1200" dirty="0">
                <a:solidFill>
                  <a:schemeClr val="bg2">
                    <a:lumMod val="10000"/>
                  </a:schemeClr>
                </a:solidFill>
                <a:sym typeface="Wingdings"/>
              </a:rPr>
              <a:t>Nachfahren: alle Elemente aller Einrückungsebenen</a:t>
            </a:r>
            <a:endParaRPr lang="de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3056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TABELLEN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55421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Nur für tabellarische Daten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111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 Sparsam benutzen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24208" y="1583840"/>
            <a:ext cx="89466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Früher wurden Webpages mit riesigen Tabellen gemacht. </a:t>
            </a:r>
            <a:br>
              <a:rPr lang="de-CH" dirty="0"/>
            </a:br>
            <a:r>
              <a:rPr lang="de-CH" dirty="0"/>
              <a:t>Der blanke Graus für </a:t>
            </a:r>
            <a:r>
              <a:rPr lang="de-CH" dirty="0" err="1"/>
              <a:t>Screenreader</a:t>
            </a:r>
            <a:r>
              <a:rPr lang="de-CH" dirty="0"/>
              <a:t> respektive Sehgeschwächte.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 err="1"/>
              <a:t>Screenreader</a:t>
            </a:r>
            <a:r>
              <a:rPr lang="de-CH" dirty="0"/>
              <a:t> lesen Reihe für Reihe (&lt;</a:t>
            </a:r>
            <a:r>
              <a:rPr lang="de-CH" dirty="0" err="1"/>
              <a:t>tr</a:t>
            </a:r>
            <a:r>
              <a:rPr lang="de-CH" dirty="0"/>
              <a:t>&gt;) 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Kleine Tabellen für Daten-Reihen und HTML-Emails sind okay </a:t>
            </a:r>
            <a:r>
              <a:rPr lang="mr-IN" dirty="0"/>
              <a:t>–</a:t>
            </a:r>
            <a:r>
              <a:rPr lang="de-CH" dirty="0"/>
              <a:t> siehe auch im Ordner:  </a:t>
            </a:r>
          </a:p>
        </p:txBody>
      </p:sp>
      <p:pic>
        <p:nvPicPr>
          <p:cNvPr id="5" name="Bild 4" descr="Bildschirmfoto 2016-11-10 um 20.1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9" y="3265321"/>
            <a:ext cx="2927370" cy="3592680"/>
          </a:xfrm>
          <a:prstGeom prst="rect">
            <a:avLst/>
          </a:prstGeom>
        </p:spPr>
      </p:pic>
      <p:pic>
        <p:nvPicPr>
          <p:cNvPr id="6" name="Bild 5" descr="Bildschirmfoto 2016-11-10 um 20.1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90" y="3954503"/>
            <a:ext cx="3131858" cy="1047246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4218858" y="4337034"/>
            <a:ext cx="559645" cy="441237"/>
          </a:xfrm>
          <a:prstGeom prst="rightArrow">
            <a:avLst/>
          </a:prstGeom>
          <a:solidFill>
            <a:srgbClr val="FFC81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C814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757881" y="5122649"/>
            <a:ext cx="99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td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8569557" y="4563033"/>
            <a:ext cx="57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tr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8569557" y="4337034"/>
            <a:ext cx="57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th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8569557" y="4067987"/>
            <a:ext cx="57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th</a:t>
            </a:r>
            <a:endParaRPr lang="de-CH" dirty="0"/>
          </a:p>
        </p:txBody>
      </p:sp>
      <p:cxnSp>
        <p:nvCxnSpPr>
          <p:cNvPr id="14" name="Gerade Verbindung mit Pfeil 13"/>
          <p:cNvCxnSpPr/>
          <p:nvPr/>
        </p:nvCxnSpPr>
        <p:spPr>
          <a:xfrm flipH="1" flipV="1">
            <a:off x="5607208" y="4799793"/>
            <a:ext cx="236773" cy="40895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8017986" y="4789031"/>
            <a:ext cx="527357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8017986" y="4563032"/>
            <a:ext cx="527357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>
            <a:off x="8017986" y="4326271"/>
            <a:ext cx="527357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283434" y="5380933"/>
            <a:ext cx="33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Legende: </a:t>
            </a:r>
          </a:p>
          <a:p>
            <a:r>
              <a:rPr lang="de-CH" sz="1200" dirty="0" err="1"/>
              <a:t>table</a:t>
            </a:r>
            <a:r>
              <a:rPr lang="de-CH" sz="1200" dirty="0"/>
              <a:t> 	= Tabelle</a:t>
            </a:r>
          </a:p>
          <a:p>
            <a:r>
              <a:rPr lang="de-CH" sz="1200" dirty="0" err="1"/>
              <a:t>caption</a:t>
            </a:r>
            <a:r>
              <a:rPr lang="de-CH" sz="1200" dirty="0"/>
              <a:t> = Überschrift</a:t>
            </a:r>
          </a:p>
          <a:p>
            <a:r>
              <a:rPr lang="de-CH" sz="1200" dirty="0" err="1"/>
              <a:t>tr</a:t>
            </a:r>
            <a:r>
              <a:rPr lang="de-CH" sz="1200" dirty="0"/>
              <a:t> = </a:t>
            </a:r>
            <a:r>
              <a:rPr lang="de-CH" sz="1200" dirty="0" err="1"/>
              <a:t>table</a:t>
            </a:r>
            <a:r>
              <a:rPr lang="de-CH" sz="1200" dirty="0"/>
              <a:t> </a:t>
            </a:r>
            <a:r>
              <a:rPr lang="de-CH" sz="1200" dirty="0" err="1"/>
              <a:t>row</a:t>
            </a:r>
            <a:endParaRPr lang="de-CH" sz="1200" dirty="0"/>
          </a:p>
          <a:p>
            <a:r>
              <a:rPr lang="de-CH" sz="1200" dirty="0" err="1"/>
              <a:t>th</a:t>
            </a:r>
            <a:r>
              <a:rPr lang="de-CH" sz="1200" dirty="0"/>
              <a:t> = </a:t>
            </a:r>
            <a:r>
              <a:rPr lang="de-CH" sz="1200" dirty="0" err="1"/>
              <a:t>table</a:t>
            </a:r>
            <a:r>
              <a:rPr lang="de-CH" sz="1200" dirty="0"/>
              <a:t> </a:t>
            </a:r>
            <a:r>
              <a:rPr lang="de-CH" sz="1200" dirty="0" err="1"/>
              <a:t>head</a:t>
            </a:r>
            <a:endParaRPr lang="de-CH" sz="1200" dirty="0"/>
          </a:p>
          <a:p>
            <a:r>
              <a:rPr lang="de-CH" sz="1200" dirty="0" err="1"/>
              <a:t>td</a:t>
            </a:r>
            <a:r>
              <a:rPr lang="de-CH" sz="1200" dirty="0"/>
              <a:t> = </a:t>
            </a:r>
            <a:r>
              <a:rPr lang="de-CH" sz="1200" dirty="0" err="1"/>
              <a:t>table</a:t>
            </a:r>
            <a:r>
              <a:rPr lang="de-CH" sz="1200" dirty="0"/>
              <a:t> </a:t>
            </a:r>
            <a:r>
              <a:rPr lang="de-CH" sz="1200" dirty="0" err="1"/>
              <a:t>data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7839267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Nur für tabellarische Daten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112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 Sparsam benutzen</a:t>
            </a:r>
          </a:p>
        </p:txBody>
      </p:sp>
      <p:pic>
        <p:nvPicPr>
          <p:cNvPr id="3" name="Bild 2" descr="styled_html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8" y="2682741"/>
            <a:ext cx="4556766" cy="177440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24209" y="1583840"/>
            <a:ext cx="8257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Baue nach mit Online-Hilfen.  </a:t>
            </a:r>
          </a:p>
          <a:p>
            <a:pPr marL="742950" lvl="1" indent="-285750">
              <a:buFont typeface="Arial"/>
              <a:buChar char="•"/>
            </a:pPr>
            <a:r>
              <a:rPr lang="de-CH" dirty="0"/>
              <a:t>HTML: </a:t>
            </a:r>
            <a:r>
              <a:rPr lang="de-CH" dirty="0" err="1"/>
              <a:t>table</a:t>
            </a:r>
            <a:r>
              <a:rPr lang="de-CH" dirty="0"/>
              <a:t>, </a:t>
            </a:r>
            <a:r>
              <a:rPr lang="de-CH" dirty="0" err="1"/>
              <a:t>th</a:t>
            </a:r>
            <a:r>
              <a:rPr lang="de-CH" dirty="0"/>
              <a:t>, </a:t>
            </a:r>
            <a:r>
              <a:rPr lang="de-CH" dirty="0" err="1"/>
              <a:t>tr</a:t>
            </a:r>
            <a:r>
              <a:rPr lang="de-CH" dirty="0"/>
              <a:t>, </a:t>
            </a:r>
            <a:r>
              <a:rPr lang="de-CH" dirty="0" err="1"/>
              <a:t>td</a:t>
            </a:r>
            <a:r>
              <a:rPr lang="de-CH" dirty="0"/>
              <a:t>, </a:t>
            </a:r>
            <a:r>
              <a:rPr lang="de-CH" dirty="0" err="1"/>
              <a:t>colspan</a:t>
            </a:r>
            <a:r>
              <a:rPr lang="de-CH" dirty="0"/>
              <a:t>, </a:t>
            </a:r>
            <a:r>
              <a:rPr lang="de-CH" dirty="0" err="1"/>
              <a:t>rowspan</a:t>
            </a:r>
            <a:r>
              <a:rPr lang="de-CH" dirty="0"/>
              <a:t>, </a:t>
            </a:r>
            <a:r>
              <a:rPr lang="de-CH" dirty="0" err="1"/>
              <a:t>caption</a:t>
            </a:r>
            <a:r>
              <a:rPr lang="de-CH" dirty="0"/>
              <a:t>  </a:t>
            </a:r>
          </a:p>
          <a:p>
            <a:pPr marL="742950" lvl="1" indent="-285750">
              <a:buFont typeface="Arial"/>
              <a:buChar char="•"/>
            </a:pPr>
            <a:r>
              <a:rPr lang="de-CH" dirty="0"/>
              <a:t>CSS: </a:t>
            </a:r>
            <a:r>
              <a:rPr lang="de-CH" dirty="0" err="1"/>
              <a:t>border-collapse</a:t>
            </a:r>
            <a:r>
              <a:rPr lang="de-CH" dirty="0"/>
              <a:t>, </a:t>
            </a:r>
            <a:r>
              <a:rPr lang="de-CH" dirty="0" err="1"/>
              <a:t>odd</a:t>
            </a:r>
            <a:r>
              <a:rPr lang="de-CH" dirty="0"/>
              <a:t>/</a:t>
            </a:r>
            <a:r>
              <a:rPr lang="de-CH" dirty="0" err="1"/>
              <a:t>even</a:t>
            </a:r>
            <a:endParaRPr lang="de-CH" dirty="0"/>
          </a:p>
        </p:txBody>
      </p:sp>
      <p:pic>
        <p:nvPicPr>
          <p:cNvPr id="11" name="Bild 10" descr="timeTab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77" y="4586925"/>
            <a:ext cx="3378930" cy="17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9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Schachbrett </a:t>
            </a:r>
            <a:r>
              <a:rPr lang="mr-IN" dirty="0"/>
              <a:t>–</a:t>
            </a:r>
            <a:r>
              <a:rPr lang="de-CH" dirty="0"/>
              <a:t> mit </a:t>
            </a:r>
            <a:r>
              <a:rPr lang="de-DE" dirty="0"/>
              <a:t>&lt;</a:t>
            </a:r>
            <a:r>
              <a:rPr lang="de-DE" dirty="0" err="1"/>
              <a:t>table</a:t>
            </a:r>
            <a:r>
              <a:rPr lang="de-DE" dirty="0"/>
              <a:t>&gt; und CSS-</a:t>
            </a:r>
            <a:r>
              <a:rPr lang="de-DE" dirty="0" err="1"/>
              <a:t>Selektor</a:t>
            </a:r>
            <a:r>
              <a:rPr lang="de-DE" dirty="0"/>
              <a:t> 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 t="50174" r="49985"/>
          <a:stretch>
            <a:fillRect/>
          </a:stretch>
        </p:blipFill>
        <p:spPr bwMode="auto">
          <a:xfrm>
            <a:off x="3437655" y="2670460"/>
            <a:ext cx="1868996" cy="1861965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11395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IFRAME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eine fremde Website in die Webpage einspeisen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IFRAME</a:t>
            </a:r>
          </a:p>
        </p:txBody>
      </p:sp>
      <p:pic>
        <p:nvPicPr>
          <p:cNvPr id="7" name="Bild 6" descr="Bildschirmfoto 2016-11-06 um 12.37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43" y="2169871"/>
            <a:ext cx="6215064" cy="3599558"/>
          </a:xfrm>
          <a:prstGeom prst="rect">
            <a:avLst/>
          </a:prstGeom>
        </p:spPr>
      </p:pic>
      <p:pic>
        <p:nvPicPr>
          <p:cNvPr id="9" name="Bild 8" descr="Bildschirmfoto 2016-11-06 um 12.37.41.png"/>
          <p:cNvPicPr>
            <a:picLocks noChangeAspect="1"/>
          </p:cNvPicPr>
          <p:nvPr/>
        </p:nvPicPr>
        <p:blipFill>
          <a:blip r:embed="rId2"/>
          <a:srcRect l="16085" t="75857" r="44506" b="12046"/>
          <a:stretch>
            <a:fillRect/>
          </a:stretch>
        </p:blipFill>
        <p:spPr>
          <a:xfrm>
            <a:off x="2603500" y="4544786"/>
            <a:ext cx="2449286" cy="435428"/>
          </a:xfrm>
          <a:prstGeom prst="rect">
            <a:avLst/>
          </a:prstGeom>
        </p:spPr>
      </p:pic>
      <p:pic>
        <p:nvPicPr>
          <p:cNvPr id="8" name="Bild 7" descr="Bildschirmfoto 2016-11-06 um 12.38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08" y="3147784"/>
            <a:ext cx="2442136" cy="153057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03076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Viele Drittdienste werden so eingebunden.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116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iFRAME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24209" y="1917458"/>
            <a:ext cx="8257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Merke: Google wird den Inhalt vom </a:t>
            </a:r>
            <a:r>
              <a:rPr lang="de-CH" dirty="0" err="1"/>
              <a:t>iFrame</a:t>
            </a:r>
            <a:r>
              <a:rPr lang="de-CH" dirty="0"/>
              <a:t> NICHT indexieren!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Versuche, ein </a:t>
            </a:r>
            <a:r>
              <a:rPr lang="de-CH" dirty="0" err="1"/>
              <a:t>Youtube</a:t>
            </a:r>
            <a:r>
              <a:rPr lang="de-CH" dirty="0"/>
              <a:t>-Video in deine Website einzubinden </a:t>
            </a:r>
            <a:r>
              <a:rPr lang="mr-IN" dirty="0"/>
              <a:t>–</a:t>
            </a:r>
            <a:r>
              <a:rPr lang="de-CH" dirty="0"/>
              <a:t> mit flexiblen Grössen.</a:t>
            </a:r>
          </a:p>
        </p:txBody>
      </p:sp>
      <p:pic>
        <p:nvPicPr>
          <p:cNvPr id="11" name="Bild 10" descr="Bildschirmfoto 2016-11-06 um 12.37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43" y="2998535"/>
            <a:ext cx="6215064" cy="3599558"/>
          </a:xfrm>
          <a:prstGeom prst="rect">
            <a:avLst/>
          </a:prstGeom>
        </p:spPr>
      </p:pic>
      <p:pic>
        <p:nvPicPr>
          <p:cNvPr id="12" name="Bild 11" descr="Bildschirmfoto 2016-11-06 um 12.37.41.png"/>
          <p:cNvPicPr>
            <a:picLocks noChangeAspect="1"/>
          </p:cNvPicPr>
          <p:nvPr/>
        </p:nvPicPr>
        <p:blipFill>
          <a:blip r:embed="rId2"/>
          <a:srcRect l="16085" t="75857" r="44506" b="12046"/>
          <a:stretch>
            <a:fillRect/>
          </a:stretch>
        </p:blipFill>
        <p:spPr>
          <a:xfrm>
            <a:off x="2603500" y="5373450"/>
            <a:ext cx="2449286" cy="435428"/>
          </a:xfrm>
          <a:prstGeom prst="rect">
            <a:avLst/>
          </a:prstGeom>
        </p:spPr>
      </p:pic>
      <p:pic>
        <p:nvPicPr>
          <p:cNvPr id="3" name="Bild 2" descr="Bildschirmfoto 2016-11-10 um 20.2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8" y="4067985"/>
            <a:ext cx="2380018" cy="13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85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117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728274"/>
            <a:ext cx="8229600" cy="18835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FORMULAR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5094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Auch mit CSS können wir die schön machen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118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FORMULARFELDER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43000" y="1770824"/>
            <a:ext cx="874494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Alle Form-Elemente sollten ein &lt;</a:t>
            </a:r>
            <a:r>
              <a:rPr lang="de-DE" dirty="0" err="1"/>
              <a:t>label</a:t>
            </a:r>
            <a:r>
              <a:rPr lang="de-DE" dirty="0"/>
              <a:t> ...&gt;-Tag haben </a:t>
            </a:r>
            <a:r>
              <a:rPr lang="mr-IN" dirty="0"/>
              <a:t>–</a:t>
            </a:r>
            <a:r>
              <a:rPr lang="de-DE" dirty="0"/>
              <a:t> für </a:t>
            </a:r>
            <a:r>
              <a:rPr lang="de-DE" dirty="0" err="1"/>
              <a:t>Screenreader</a:t>
            </a:r>
            <a:r>
              <a:rPr lang="de-DE" dirty="0"/>
              <a:t> und erweiterte Klickfläche, die in den Cursor in das Eingabefeld platziert.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Alle Form-Elemente sind innerhalb von &lt;form&gt; hier sind input-Felder &lt;/form&gt;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Diese Felder lassen sich typisieren: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email, </a:t>
            </a:r>
            <a:r>
              <a:rPr lang="de-DE" dirty="0" err="1"/>
              <a:t>tel</a:t>
            </a:r>
            <a:r>
              <a:rPr lang="de-DE" dirty="0"/>
              <a:t>, </a:t>
            </a:r>
            <a:r>
              <a:rPr lang="de-DE" dirty="0" err="1"/>
              <a:t>url</a:t>
            </a:r>
            <a:r>
              <a:rPr lang="de-DE" dirty="0"/>
              <a:t>, </a:t>
            </a:r>
            <a:r>
              <a:rPr lang="de-DE" dirty="0" err="1"/>
              <a:t>radio</a:t>
            </a:r>
            <a:r>
              <a:rPr lang="de-DE" dirty="0"/>
              <a:t>, </a:t>
            </a:r>
            <a:r>
              <a:rPr lang="de-DE" dirty="0" err="1"/>
              <a:t>checkbox</a:t>
            </a:r>
            <a:r>
              <a:rPr lang="de-DE" dirty="0"/>
              <a:t>, </a:t>
            </a:r>
            <a:r>
              <a:rPr lang="de-DE" dirty="0" err="1"/>
              <a:t>date</a:t>
            </a:r>
            <a:r>
              <a:rPr lang="de-DE" dirty="0"/>
              <a:t>, time, </a:t>
            </a:r>
            <a:r>
              <a:rPr lang="de-DE" dirty="0" err="1"/>
              <a:t>color</a:t>
            </a:r>
            <a:r>
              <a:rPr lang="de-DE" dirty="0"/>
              <a:t>, </a:t>
            </a:r>
            <a:r>
              <a:rPr lang="de-DE" dirty="0" err="1"/>
              <a:t>submit</a:t>
            </a:r>
            <a:r>
              <a:rPr lang="de-DE" dirty="0"/>
              <a:t>, </a:t>
            </a:r>
            <a:r>
              <a:rPr lang="de-DE" dirty="0" err="1"/>
              <a:t>reset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/>
              </a:rPr>
              <a:t> </a:t>
            </a:r>
            <a:r>
              <a:rPr lang="de-DE" dirty="0"/>
              <a:t>damit die richtige Tastatur auf den mobilen Geräten eingeblendet wird. </a:t>
            </a:r>
          </a:p>
          <a:p>
            <a:pPr>
              <a:buFontTx/>
              <a:buChar char="-"/>
            </a:pPr>
            <a:endParaRPr lang="de-DE" dirty="0"/>
          </a:p>
          <a:p>
            <a:r>
              <a:rPr lang="de-DE" b="1" dirty="0" err="1"/>
              <a:t>To</a:t>
            </a:r>
            <a:r>
              <a:rPr lang="de-DE" b="1" dirty="0"/>
              <a:t> do: 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Baue das besprochene Formular in deine Website ein und style es etwas.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Mit CSS </a:t>
            </a:r>
            <a:r>
              <a:rPr lang="de-DE" dirty="0" err="1"/>
              <a:t>cursor:pointer</a:t>
            </a:r>
            <a:r>
              <a:rPr lang="de-DE" dirty="0"/>
              <a:t> blendest du ein Mauszeiger ein. 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Baue noch :</a:t>
            </a:r>
            <a:r>
              <a:rPr lang="de-DE" dirty="0" err="1"/>
              <a:t>focus</a:t>
            </a:r>
            <a:r>
              <a:rPr lang="de-DE" dirty="0"/>
              <a:t> ein für Felder, um eine spezielle Hintergrundfarbe im Feld anzuzeigen, wenn man reinklickt.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Versuche mit dem Tabulator </a:t>
            </a:r>
            <a:r>
              <a:rPr lang="de-DE" dirty="0" err="1"/>
              <a:t>durchzutabben</a:t>
            </a:r>
            <a:r>
              <a:rPr lang="de-DE" dirty="0"/>
              <a:t>, und verbessere allenfalls die Tab-Führung durch </a:t>
            </a:r>
            <a:r>
              <a:rPr lang="de-DE" dirty="0" err="1"/>
              <a:t>tabindex</a:t>
            </a:r>
            <a:r>
              <a:rPr lang="de-DE" dirty="0"/>
              <a:t>="</a:t>
            </a:r>
            <a:r>
              <a:rPr lang="de-DE" dirty="0" err="1"/>
              <a:t>number</a:t>
            </a:r>
            <a:r>
              <a:rPr lang="de-DE" dirty="0"/>
              <a:t>".   </a:t>
            </a:r>
          </a:p>
        </p:txBody>
      </p:sp>
    </p:spTree>
    <p:extLst>
      <p:ext uri="{BB962C8B-B14F-4D97-AF65-F5344CB8AC3E}">
        <p14:creationId xmlns:p14="http://schemas.microsoft.com/office/powerpoint/2010/main" val="19594848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892552"/>
          </a:xfrm>
        </p:spPr>
        <p:txBody>
          <a:bodyPr/>
          <a:lstStyle/>
          <a:p>
            <a:r>
              <a:rPr lang="de-DE" dirty="0"/>
              <a:t>Schreibe seitlich vom Formular, </a:t>
            </a:r>
            <a:br>
              <a:rPr lang="de-DE" dirty="0"/>
            </a:br>
            <a:r>
              <a:rPr lang="de-DE" dirty="0"/>
              <a:t>um welche Art von HTML-Tags es sich handelt.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119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FELDER</a:t>
            </a:r>
          </a:p>
        </p:txBody>
      </p:sp>
      <p:pic>
        <p:nvPicPr>
          <p:cNvPr id="3" name="Bild 2" descr="Bildschirmfoto 2016-11-14 um 16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50" y="1937136"/>
            <a:ext cx="2780306" cy="48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11893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GRUNDGERÜST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47705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892552"/>
          </a:xfrm>
        </p:spPr>
        <p:txBody>
          <a:bodyPr/>
          <a:lstStyle/>
          <a:p>
            <a:r>
              <a:rPr lang="de-DE" dirty="0"/>
              <a:t>Schreibe seitlich vom Formular, um welches HTML-Tag und den Typ dazu es sich handelt.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120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FELDER</a:t>
            </a:r>
          </a:p>
        </p:txBody>
      </p:sp>
      <p:pic>
        <p:nvPicPr>
          <p:cNvPr id="3" name="Bild 2" descr="Bildschirmfoto 2016-11-14 um 16.18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r="4437"/>
          <a:stretch/>
        </p:blipFill>
        <p:spPr>
          <a:xfrm>
            <a:off x="2876581" y="1937136"/>
            <a:ext cx="2540076" cy="48473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62382" y="2103183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text</a:t>
            </a:r>
            <a:r>
              <a:rPr lang="de-CH" sz="1200" dirty="0"/>
              <a:t>"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56913" y="2362167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text</a:t>
            </a:r>
            <a:r>
              <a:rPr lang="de-CH" sz="1200" dirty="0"/>
              <a:t>"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356913" y="2658922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type="email"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356913" y="2920066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password</a:t>
            </a:r>
            <a:r>
              <a:rPr lang="de-CH" sz="1200" dirty="0"/>
              <a:t>"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56913" y="3193080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tel</a:t>
            </a:r>
            <a:r>
              <a:rPr lang="de-CH" sz="1200" dirty="0"/>
              <a:t>"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356913" y="3477965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url</a:t>
            </a:r>
            <a:r>
              <a:rPr lang="de-CH" sz="1200" dirty="0"/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56913" y="3739109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radio</a:t>
            </a:r>
            <a:r>
              <a:rPr lang="de-CH" sz="1200" dirty="0"/>
              <a:t>" </a:t>
            </a:r>
            <a:r>
              <a:rPr lang="de-CH" sz="1200" dirty="0" err="1"/>
              <a:t>name</a:t>
            </a:r>
            <a:r>
              <a:rPr lang="de-CH" sz="1200" dirty="0"/>
              <a:t>="identisch"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356913" y="3976513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checkbox</a:t>
            </a:r>
            <a:r>
              <a:rPr lang="de-CH" sz="1200" dirty="0"/>
              <a:t>"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6913" y="4237657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number</a:t>
            </a:r>
            <a:r>
              <a:rPr lang="de-CH" sz="1200" dirty="0"/>
              <a:t>" min="1" </a:t>
            </a:r>
            <a:r>
              <a:rPr lang="de-CH" sz="1200" dirty="0" err="1"/>
              <a:t>max</a:t>
            </a:r>
            <a:r>
              <a:rPr lang="de-CH" sz="1200" dirty="0"/>
              <a:t>="5"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356913" y="4486931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selection</a:t>
            </a:r>
            <a:r>
              <a:rPr lang="de-CH" sz="1200" dirty="0"/>
              <a:t>&gt; mit einigen &lt;</a:t>
            </a:r>
            <a:r>
              <a:rPr lang="de-CH" sz="1200" dirty="0" err="1"/>
              <a:t>option</a:t>
            </a:r>
            <a:r>
              <a:rPr lang="de-CH" sz="1200" dirty="0"/>
              <a:t>&gt;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356913" y="4807426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date</a:t>
            </a:r>
            <a:r>
              <a:rPr lang="de-CH" sz="1200" dirty="0"/>
              <a:t>"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356913" y="5081639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color</a:t>
            </a:r>
            <a:r>
              <a:rPr lang="de-CH" sz="1200" dirty="0"/>
              <a:t>"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56913" y="5363943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type="time"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356913" y="5589755"/>
            <a:ext cx="503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 </a:t>
            </a:r>
            <a:r>
              <a:rPr lang="de-CH" sz="1200" dirty="0" err="1"/>
              <a:t>list</a:t>
            </a:r>
            <a:r>
              <a:rPr lang="de-CH" sz="1200" dirty="0"/>
              <a:t>="</a:t>
            </a:r>
            <a:r>
              <a:rPr lang="de-CH" sz="1200" dirty="0" err="1"/>
              <a:t>browsers</a:t>
            </a:r>
            <a:r>
              <a:rPr lang="de-CH" sz="1200" dirty="0"/>
              <a:t>" und &lt;</a:t>
            </a:r>
            <a:r>
              <a:rPr lang="de-CH" sz="1200" dirty="0" err="1"/>
              <a:t>datalist</a:t>
            </a:r>
            <a:r>
              <a:rPr lang="de-CH" sz="1200" dirty="0"/>
              <a:t> </a:t>
            </a:r>
            <a:r>
              <a:rPr lang="de-CH" sz="1200" dirty="0" err="1"/>
              <a:t>id</a:t>
            </a:r>
            <a:r>
              <a:rPr lang="de-CH" sz="1200" dirty="0"/>
              <a:t>="</a:t>
            </a:r>
            <a:r>
              <a:rPr lang="de-CH" sz="1200" dirty="0" err="1"/>
              <a:t>browers</a:t>
            </a:r>
            <a:r>
              <a:rPr lang="de-CH" sz="1200" dirty="0"/>
              <a:t>" </a:t>
            </a:r>
            <a:br>
              <a:rPr lang="de-CH" sz="1200" dirty="0"/>
            </a:br>
            <a:r>
              <a:rPr lang="de-CH" sz="1200" dirty="0"/>
              <a:t>  für Type </a:t>
            </a:r>
            <a:r>
              <a:rPr lang="de-CH" sz="1200" dirty="0" err="1"/>
              <a:t>ahead</a:t>
            </a:r>
            <a:r>
              <a:rPr lang="de-CH" sz="1200" dirty="0"/>
              <a:t> Funktion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356913" y="5958836"/>
            <a:ext cx="3304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textarea</a:t>
            </a:r>
            <a:endParaRPr lang="de-CH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5356913" y="6303072"/>
            <a:ext cx="3304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reset</a:t>
            </a:r>
            <a:r>
              <a:rPr lang="de-CH" sz="1200" dirty="0"/>
              <a:t>" und 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submit</a:t>
            </a:r>
            <a:r>
              <a:rPr lang="de-CH" sz="1200" dirty="0"/>
              <a:t>"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9756" y="2080682"/>
            <a:ext cx="319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label</a:t>
            </a:r>
            <a:r>
              <a:rPr lang="de-CH" sz="1200" dirty="0"/>
              <a:t> </a:t>
            </a:r>
            <a:r>
              <a:rPr lang="de-CH" sz="1200" dirty="0" err="1"/>
              <a:t>for</a:t>
            </a:r>
            <a:r>
              <a:rPr lang="de-CH" sz="1200" dirty="0"/>
              <a:t>="</a:t>
            </a:r>
            <a:r>
              <a:rPr lang="de-CH" sz="1200" dirty="0" err="1"/>
              <a:t>vorname</a:t>
            </a:r>
            <a:r>
              <a:rPr lang="de-CH" sz="1200" dirty="0"/>
              <a:t>"&gt;Vorname&lt;/</a:t>
            </a:r>
            <a:r>
              <a:rPr lang="de-CH" sz="1200" dirty="0" err="1"/>
              <a:t>label</a:t>
            </a:r>
            <a:r>
              <a:rPr lang="de-CH" sz="1200" dirty="0"/>
              <a:t>&gt;</a:t>
            </a:r>
            <a:br>
              <a:rPr lang="de-CH" sz="1200" dirty="0"/>
            </a:br>
            <a:r>
              <a:rPr lang="de-CH" sz="1200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9821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121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ENTWICKLUNGSUMGEBUNG / SPRACHEN / STATISCHE WEBSITE / SYNTAX / GRUNDGERÜST / QUELLCODE, DOM und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VIDEO/AUDIO / BARRIEREFREIHEIT / WAS MOECHTE ICH REPETIERT HABEN? / IM SELBSTSTUDIUM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122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717513"/>
            <a:ext cx="8229600" cy="18835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VIDEO/AUDIO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33966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Die nativen Audio Player der </a:t>
            </a:r>
            <a:r>
              <a:rPr lang="de-CH" dirty="0" err="1"/>
              <a:t>gängisten</a:t>
            </a:r>
            <a:r>
              <a:rPr lang="de-CH" dirty="0"/>
              <a:t> Browser</a:t>
            </a:r>
            <a:endParaRPr lang="de-DE" u="sng" dirty="0"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123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Player</a:t>
            </a:r>
          </a:p>
        </p:txBody>
      </p:sp>
      <p:pic>
        <p:nvPicPr>
          <p:cNvPr id="6" name="Bild 5" descr="IMG_48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-765" r="-1906" b="765"/>
          <a:stretch/>
        </p:blipFill>
        <p:spPr>
          <a:xfrm rot="16200000">
            <a:off x="2447623" y="208049"/>
            <a:ext cx="3432095" cy="6858000"/>
          </a:xfrm>
          <a:prstGeom prst="rect">
            <a:avLst/>
          </a:prstGeom>
        </p:spPr>
      </p:pic>
      <p:pic>
        <p:nvPicPr>
          <p:cNvPr id="8" name="Bild 7" descr="notenschluess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707036" y="1966039"/>
            <a:ext cx="2059141" cy="20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91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Verbreitete Formate </a:t>
            </a:r>
            <a:r>
              <a:rPr lang="mr-IN" dirty="0"/>
              <a:t>–</a:t>
            </a:r>
            <a:r>
              <a:rPr lang="de-DE" dirty="0"/>
              <a:t> browserabhängig. </a:t>
            </a:r>
            <a:endParaRPr lang="de-DE" u="sng" dirty="0"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124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DAteien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31021"/>
              </p:ext>
            </p:extLst>
          </p:nvPr>
        </p:nvGraphicFramePr>
        <p:xfrm>
          <a:off x="950010" y="2682433"/>
          <a:ext cx="7205975" cy="2411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4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OGG (</a:t>
                      </a:r>
                      <a:r>
                        <a:rPr lang="de-DE" dirty="0" err="1"/>
                        <a:t>Vorbis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WebM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Safari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sz="1600" dirty="0"/>
                        <a:t>IE9 und</a:t>
                      </a:r>
                      <a:r>
                        <a:rPr lang="de-DE" sz="1600" baseline="0" dirty="0"/>
                        <a:t> neuer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Bild 7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82" y="3201710"/>
            <a:ext cx="363950" cy="379274"/>
          </a:xfrm>
          <a:prstGeom prst="rect">
            <a:avLst/>
          </a:prstGeom>
        </p:spPr>
      </p:pic>
      <p:pic>
        <p:nvPicPr>
          <p:cNvPr id="10" name="Bild 9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82" y="3705351"/>
            <a:ext cx="363950" cy="379274"/>
          </a:xfrm>
          <a:prstGeom prst="rect">
            <a:avLst/>
          </a:prstGeom>
        </p:spPr>
      </p:pic>
      <p:pic>
        <p:nvPicPr>
          <p:cNvPr id="11" name="Bild 10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98" y="3705351"/>
            <a:ext cx="363950" cy="379274"/>
          </a:xfrm>
          <a:prstGeom prst="rect">
            <a:avLst/>
          </a:prstGeom>
        </p:spPr>
      </p:pic>
      <p:pic>
        <p:nvPicPr>
          <p:cNvPr id="12" name="Bild 11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98" y="4198043"/>
            <a:ext cx="363950" cy="379274"/>
          </a:xfrm>
          <a:prstGeom prst="rect">
            <a:avLst/>
          </a:prstGeom>
        </p:spPr>
      </p:pic>
      <p:pic>
        <p:nvPicPr>
          <p:cNvPr id="13" name="Bild 12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98" y="4679786"/>
            <a:ext cx="363950" cy="379274"/>
          </a:xfrm>
          <a:prstGeom prst="rect">
            <a:avLst/>
          </a:prstGeom>
        </p:spPr>
      </p:pic>
      <p:pic>
        <p:nvPicPr>
          <p:cNvPr id="14" name="Bild 13" descr="x-mark-red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40" y="4193355"/>
            <a:ext cx="300834" cy="376361"/>
          </a:xfrm>
          <a:prstGeom prst="rect">
            <a:avLst/>
          </a:prstGeom>
        </p:spPr>
      </p:pic>
      <p:pic>
        <p:nvPicPr>
          <p:cNvPr id="16" name="Bild 15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5" y="3694402"/>
            <a:ext cx="363950" cy="379274"/>
          </a:xfrm>
          <a:prstGeom prst="rect">
            <a:avLst/>
          </a:prstGeom>
        </p:spPr>
      </p:pic>
      <p:pic>
        <p:nvPicPr>
          <p:cNvPr id="17" name="Bild 16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49" y="3694402"/>
            <a:ext cx="363950" cy="379274"/>
          </a:xfrm>
          <a:prstGeom prst="rect">
            <a:avLst/>
          </a:prstGeom>
        </p:spPr>
      </p:pic>
      <p:pic>
        <p:nvPicPr>
          <p:cNvPr id="20" name="Bild 19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49" y="3212658"/>
            <a:ext cx="363950" cy="379274"/>
          </a:xfrm>
          <a:prstGeom prst="rect">
            <a:avLst/>
          </a:prstGeom>
        </p:spPr>
      </p:pic>
      <p:pic>
        <p:nvPicPr>
          <p:cNvPr id="21" name="Bild 20" descr="x-mark-red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4193356"/>
            <a:ext cx="300834" cy="376361"/>
          </a:xfrm>
          <a:prstGeom prst="rect">
            <a:avLst/>
          </a:prstGeom>
        </p:spPr>
      </p:pic>
      <p:pic>
        <p:nvPicPr>
          <p:cNvPr id="22" name="Bild 21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5" y="4679786"/>
            <a:ext cx="363950" cy="379274"/>
          </a:xfrm>
          <a:prstGeom prst="rect">
            <a:avLst/>
          </a:prstGeom>
        </p:spPr>
      </p:pic>
      <p:pic>
        <p:nvPicPr>
          <p:cNvPr id="23" name="Bild 22" descr="x-mark-red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40" y="4686047"/>
            <a:ext cx="300834" cy="376361"/>
          </a:xfrm>
          <a:prstGeom prst="rect">
            <a:avLst/>
          </a:prstGeom>
        </p:spPr>
      </p:pic>
      <p:pic>
        <p:nvPicPr>
          <p:cNvPr id="24" name="Bild 23" descr="x-mark-red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47" y="4724521"/>
            <a:ext cx="235076" cy="294094"/>
          </a:xfrm>
          <a:prstGeom prst="rect">
            <a:avLst/>
          </a:prstGeom>
        </p:spPr>
      </p:pic>
      <p:pic>
        <p:nvPicPr>
          <p:cNvPr id="25" name="Bild 24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63" y="4729846"/>
            <a:ext cx="284396" cy="296370"/>
          </a:xfrm>
          <a:prstGeom prst="rect">
            <a:avLst/>
          </a:prstGeom>
        </p:spPr>
      </p:pic>
      <p:pic>
        <p:nvPicPr>
          <p:cNvPr id="26" name="Bild 25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5" y="4187094"/>
            <a:ext cx="363950" cy="379274"/>
          </a:xfrm>
          <a:prstGeom prst="rect">
            <a:avLst/>
          </a:prstGeom>
        </p:spPr>
      </p:pic>
      <p:pic>
        <p:nvPicPr>
          <p:cNvPr id="27" name="Bild 26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98" y="3233354"/>
            <a:ext cx="363950" cy="379274"/>
          </a:xfrm>
          <a:prstGeom prst="rect">
            <a:avLst/>
          </a:prstGeom>
        </p:spPr>
      </p:pic>
      <p:pic>
        <p:nvPicPr>
          <p:cNvPr id="28" name="Bild 27" descr="transparent-green-checkmark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5" y="3199929"/>
            <a:ext cx="363950" cy="37927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77757" y="5461677"/>
            <a:ext cx="757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</a:t>
            </a:r>
            <a:r>
              <a:rPr lang="de-CH" dirty="0" err="1"/>
              <a:t>en.wikipedia.org</a:t>
            </a:r>
            <a:r>
              <a:rPr lang="de-CH" dirty="0"/>
              <a:t>/</a:t>
            </a:r>
            <a:r>
              <a:rPr lang="de-CH" dirty="0" err="1"/>
              <a:t>wiki</a:t>
            </a:r>
            <a:r>
              <a:rPr lang="de-CH" dirty="0"/>
              <a:t>/HTML5_Audio</a:t>
            </a:r>
          </a:p>
          <a:p>
            <a:r>
              <a:rPr lang="de-CH" dirty="0"/>
              <a:t>http://www.w3schools.com/tags/</a:t>
            </a:r>
            <a:r>
              <a:rPr lang="de-CH" dirty="0" err="1"/>
              <a:t>ref_av_dom.asp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26467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>
          <a:xfrm>
            <a:off x="606877" y="2382459"/>
            <a:ext cx="7777106" cy="2359984"/>
          </a:xfrm>
          <a:prstGeom prst="roundRect">
            <a:avLst/>
          </a:prstGeom>
          <a:solidFill>
            <a:srgbClr val="FFFFFF"/>
          </a:solidFill>
          <a:ln>
            <a:solidFill>
              <a:srgbClr val="FFC81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Anstelle des Plug-Ins Flash Players (.</a:t>
            </a:r>
            <a:r>
              <a:rPr lang="de-DE" dirty="0" err="1"/>
              <a:t>swf</a:t>
            </a:r>
            <a:r>
              <a:rPr lang="de-DE" dirty="0"/>
              <a:t>) können Browser nun einen eigenen Player zur Verfügung stellen. </a:t>
            </a:r>
            <a:endParaRPr lang="de-DE" u="sng" dirty="0"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125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Dateien EINBINDEN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109195" y="2332164"/>
            <a:ext cx="7388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&lt;</a:t>
            </a:r>
            <a:r>
              <a:rPr lang="de-CH" dirty="0" err="1"/>
              <a:t>audio</a:t>
            </a:r>
            <a:r>
              <a:rPr lang="de-CH" dirty="0"/>
              <a:t> </a:t>
            </a:r>
            <a:r>
              <a:rPr lang="de-CH" dirty="0" err="1"/>
              <a:t>id="song</a:t>
            </a:r>
            <a:r>
              <a:rPr lang="de-CH" dirty="0"/>
              <a:t>" controls </a:t>
            </a:r>
            <a:r>
              <a:rPr lang="de-CH" dirty="0" err="1"/>
              <a:t>preload="metadata</a:t>
            </a:r>
            <a:r>
              <a:rPr lang="de-CH" dirty="0"/>
              <a:t>"&gt;</a:t>
            </a:r>
          </a:p>
          <a:p>
            <a:r>
              <a:rPr lang="de-CH" dirty="0"/>
              <a:t>   	&lt;</a:t>
            </a:r>
            <a:r>
              <a:rPr lang="de-CH" dirty="0" err="1"/>
              <a:t>source</a:t>
            </a:r>
            <a:r>
              <a:rPr lang="de-CH" dirty="0"/>
              <a:t> </a:t>
            </a:r>
            <a:r>
              <a:rPr lang="de-CH" dirty="0" err="1"/>
              <a:t>src</a:t>
            </a:r>
            <a:r>
              <a:rPr lang="de-CH" dirty="0"/>
              <a:t>="elvis.mp3" type='</a:t>
            </a:r>
            <a:r>
              <a:rPr lang="de-CH" dirty="0" err="1"/>
              <a:t>audio</a:t>
            </a:r>
            <a:r>
              <a:rPr lang="de-CH" dirty="0"/>
              <a:t>/</a:t>
            </a:r>
            <a:r>
              <a:rPr lang="de-CH" dirty="0" err="1"/>
              <a:t>mpeg</a:t>
            </a:r>
            <a:r>
              <a:rPr lang="de-CH" dirty="0"/>
              <a:t>; </a:t>
            </a:r>
            <a:r>
              <a:rPr lang="de-CH" dirty="0" err="1"/>
              <a:t>codecs</a:t>
            </a:r>
            <a:r>
              <a:rPr lang="de-CH" dirty="0"/>
              <a:t>="mp3"'&gt;</a:t>
            </a:r>
          </a:p>
          <a:p>
            <a:r>
              <a:rPr lang="de-CH" dirty="0"/>
              <a:t>   	&lt;</a:t>
            </a:r>
            <a:r>
              <a:rPr lang="de-CH" dirty="0" err="1"/>
              <a:t>source</a:t>
            </a:r>
            <a:r>
              <a:rPr lang="de-CH" dirty="0"/>
              <a:t> </a:t>
            </a:r>
            <a:r>
              <a:rPr lang="de-CH" dirty="0" err="1"/>
              <a:t>src</a:t>
            </a:r>
            <a:r>
              <a:rPr lang="de-CH" dirty="0"/>
              <a:t>="</a:t>
            </a:r>
            <a:r>
              <a:rPr lang="de-CH" dirty="0" err="1"/>
              <a:t>elvis.oga</a:t>
            </a:r>
            <a:r>
              <a:rPr lang="de-CH" dirty="0"/>
              <a:t>" type='</a:t>
            </a:r>
            <a:r>
              <a:rPr lang="de-CH" dirty="0" err="1"/>
              <a:t>audio</a:t>
            </a:r>
            <a:r>
              <a:rPr lang="de-CH" dirty="0"/>
              <a:t>/</a:t>
            </a:r>
            <a:r>
              <a:rPr lang="de-CH" dirty="0" err="1"/>
              <a:t>ogg</a:t>
            </a:r>
            <a:r>
              <a:rPr lang="de-CH" dirty="0"/>
              <a:t>; </a:t>
            </a:r>
            <a:r>
              <a:rPr lang="de-CH" dirty="0" err="1"/>
              <a:t>codecs</a:t>
            </a:r>
            <a:r>
              <a:rPr lang="de-CH" dirty="0"/>
              <a:t>="</a:t>
            </a:r>
            <a:r>
              <a:rPr lang="de-CH" dirty="0" err="1"/>
              <a:t>vorbis</a:t>
            </a:r>
            <a:r>
              <a:rPr lang="de-CH" dirty="0"/>
              <a:t>"'&gt;</a:t>
            </a:r>
            <a:br>
              <a:rPr lang="de-CH" dirty="0"/>
            </a:br>
            <a:r>
              <a:rPr lang="de-CH" dirty="0"/>
              <a:t>	usw. </a:t>
            </a:r>
          </a:p>
          <a:p>
            <a:r>
              <a:rPr lang="de-CH" dirty="0"/>
              <a:t>   	&lt;!--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fallback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>
                <a:sym typeface="Wingdings"/>
              </a:rPr>
              <a:t>--&gt;</a:t>
            </a:r>
          </a:p>
          <a:p>
            <a:r>
              <a:rPr lang="de-CH" dirty="0">
                <a:sym typeface="Wingdings"/>
              </a:rPr>
              <a:t>	Dein Browser unterstützt keines unserer Formate. Lade es runter:</a:t>
            </a:r>
          </a:p>
          <a:p>
            <a:r>
              <a:rPr lang="de-CH" dirty="0">
                <a:sym typeface="Wingdings"/>
              </a:rPr>
              <a:t>	</a:t>
            </a:r>
            <a:r>
              <a:rPr lang="de-CH" dirty="0"/>
              <a:t>&lt;a href="elvis.mp3"&gt;MP3-Datei runterladen &lt;/a&gt;</a:t>
            </a:r>
          </a:p>
          <a:p>
            <a:r>
              <a:rPr lang="de-CH" dirty="0"/>
              <a:t>&lt;/</a:t>
            </a:r>
            <a:r>
              <a:rPr lang="de-CH" dirty="0" err="1"/>
              <a:t>audio</a:t>
            </a:r>
            <a:r>
              <a:rPr lang="de-CH" dirty="0"/>
              <a:t>&gt;</a:t>
            </a:r>
          </a:p>
          <a:p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Man kann auch ein eigenes Steuerungspanel basteln mit HTML-Elementen und JavaScript. Oder einen vorgefertigten Player aus dem Web.  </a:t>
            </a:r>
          </a:p>
          <a:p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Siehe auch: </a:t>
            </a:r>
          </a:p>
          <a:p>
            <a:pPr marL="742950" lvl="1" indent="-285750">
              <a:buFont typeface="Arial"/>
              <a:buChar char="•"/>
            </a:pPr>
            <a:r>
              <a:rPr lang="de-CH" dirty="0"/>
              <a:t>http://html5doctor.com/html5-audio-the-state-of-play/</a:t>
            </a:r>
          </a:p>
          <a:p>
            <a:pPr marL="742950" lvl="1" indent="-285750">
              <a:buFont typeface="Arial"/>
              <a:buChar char="•"/>
            </a:pPr>
            <a:r>
              <a:rPr lang="de-CH" dirty="0"/>
              <a:t>http://www.w3schools.com/tags/</a:t>
            </a:r>
            <a:r>
              <a:rPr lang="de-CH" dirty="0" err="1"/>
              <a:t>ref_av_dom.asp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819104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Verbreitete Formate </a:t>
            </a:r>
            <a:r>
              <a:rPr lang="mr-IN" dirty="0"/>
              <a:t>–</a:t>
            </a:r>
            <a:r>
              <a:rPr lang="de-DE" dirty="0"/>
              <a:t> browserabhängig. </a:t>
            </a:r>
            <a:endParaRPr lang="de-DE" u="sng" dirty="0"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126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FORMATE</a:t>
            </a:r>
          </a:p>
        </p:txBody>
      </p:sp>
      <p:pic>
        <p:nvPicPr>
          <p:cNvPr id="8" name="Bild 7" descr="unna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2605">
            <a:off x="6893687" y="1511463"/>
            <a:ext cx="1733424" cy="1083390"/>
          </a:xfrm>
          <a:prstGeom prst="rect">
            <a:avLst/>
          </a:prstGeom>
        </p:spPr>
      </p:pic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26143"/>
              </p:ext>
            </p:extLst>
          </p:nvPr>
        </p:nvGraphicFramePr>
        <p:xfrm>
          <a:off x="708619" y="3333201"/>
          <a:ext cx="7600080" cy="2411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20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0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MP4 (H.264)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WebM</a:t>
                      </a:r>
                      <a:r>
                        <a:rPr lang="de-DE" dirty="0"/>
                        <a:t> (VP8)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OGG (</a:t>
                      </a:r>
                      <a:r>
                        <a:rPr lang="de-DE" sz="1800" dirty="0" err="1"/>
                        <a:t>Theora</a:t>
                      </a:r>
                      <a:r>
                        <a:rPr lang="de-DE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WebM</a:t>
                      </a:r>
                      <a:r>
                        <a:rPr lang="de-DE" dirty="0"/>
                        <a:t> (VP9)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dirty="0"/>
                        <a:t>Safari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368">
                <a:tc>
                  <a:txBody>
                    <a:bodyPr/>
                    <a:lstStyle/>
                    <a:p>
                      <a:r>
                        <a:rPr lang="de-DE" sz="1600" dirty="0"/>
                        <a:t>IE9 und</a:t>
                      </a:r>
                      <a:r>
                        <a:rPr lang="de-DE" sz="1600" baseline="0" dirty="0"/>
                        <a:t> neuer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Bild 9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6" y="3852478"/>
            <a:ext cx="363950" cy="379274"/>
          </a:xfrm>
          <a:prstGeom prst="rect">
            <a:avLst/>
          </a:prstGeom>
        </p:spPr>
      </p:pic>
      <p:pic>
        <p:nvPicPr>
          <p:cNvPr id="11" name="Bild 10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6" y="4356119"/>
            <a:ext cx="363950" cy="379274"/>
          </a:xfrm>
          <a:prstGeom prst="rect">
            <a:avLst/>
          </a:prstGeom>
        </p:spPr>
      </p:pic>
      <p:pic>
        <p:nvPicPr>
          <p:cNvPr id="12" name="Bild 11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1" y="4356119"/>
            <a:ext cx="363950" cy="379274"/>
          </a:xfrm>
          <a:prstGeom prst="rect">
            <a:avLst/>
          </a:prstGeom>
        </p:spPr>
      </p:pic>
      <p:pic>
        <p:nvPicPr>
          <p:cNvPr id="13" name="Bild 12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1" y="4848811"/>
            <a:ext cx="363950" cy="379274"/>
          </a:xfrm>
          <a:prstGeom prst="rect">
            <a:avLst/>
          </a:prstGeom>
        </p:spPr>
      </p:pic>
      <p:pic>
        <p:nvPicPr>
          <p:cNvPr id="14" name="Bild 13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1" y="5330554"/>
            <a:ext cx="363950" cy="379274"/>
          </a:xfrm>
          <a:prstGeom prst="rect">
            <a:avLst/>
          </a:prstGeom>
        </p:spPr>
      </p:pic>
      <p:pic>
        <p:nvPicPr>
          <p:cNvPr id="15" name="Bild 14" descr="x-mark-red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4" y="4844123"/>
            <a:ext cx="300834" cy="376361"/>
          </a:xfrm>
          <a:prstGeom prst="rect">
            <a:avLst/>
          </a:prstGeom>
        </p:spPr>
      </p:pic>
      <p:pic>
        <p:nvPicPr>
          <p:cNvPr id="16" name="Bild 15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89" y="4345170"/>
            <a:ext cx="363950" cy="379274"/>
          </a:xfrm>
          <a:prstGeom prst="rect">
            <a:avLst/>
          </a:prstGeom>
        </p:spPr>
      </p:pic>
      <p:pic>
        <p:nvPicPr>
          <p:cNvPr id="17" name="Bild 16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81" y="4345170"/>
            <a:ext cx="363950" cy="379274"/>
          </a:xfrm>
          <a:prstGeom prst="rect">
            <a:avLst/>
          </a:prstGeom>
        </p:spPr>
      </p:pic>
      <p:pic>
        <p:nvPicPr>
          <p:cNvPr id="18" name="Bild 17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81" y="3863426"/>
            <a:ext cx="363950" cy="379274"/>
          </a:xfrm>
          <a:prstGeom prst="rect">
            <a:avLst/>
          </a:prstGeom>
        </p:spPr>
      </p:pic>
      <p:pic>
        <p:nvPicPr>
          <p:cNvPr id="19" name="Bild 18" descr="x-mark-red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39" y="4844124"/>
            <a:ext cx="300834" cy="376361"/>
          </a:xfrm>
          <a:prstGeom prst="rect">
            <a:avLst/>
          </a:prstGeom>
        </p:spPr>
      </p:pic>
      <p:pic>
        <p:nvPicPr>
          <p:cNvPr id="21" name="Bild 20" descr="x-mark-red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4" y="5343065"/>
            <a:ext cx="300834" cy="376361"/>
          </a:xfrm>
          <a:prstGeom prst="rect">
            <a:avLst/>
          </a:prstGeom>
        </p:spPr>
      </p:pic>
      <p:pic>
        <p:nvPicPr>
          <p:cNvPr id="22" name="Bild 21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1" y="3863427"/>
            <a:ext cx="363950" cy="379274"/>
          </a:xfrm>
          <a:prstGeom prst="rect">
            <a:avLst/>
          </a:prstGeom>
        </p:spPr>
      </p:pic>
      <p:pic>
        <p:nvPicPr>
          <p:cNvPr id="23" name="Bild 22" descr="transparent-green-checkmark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89" y="3852478"/>
            <a:ext cx="363950" cy="379274"/>
          </a:xfrm>
          <a:prstGeom prst="rect">
            <a:avLst/>
          </a:prstGeom>
        </p:spPr>
      </p:pic>
      <p:pic>
        <p:nvPicPr>
          <p:cNvPr id="24" name="Bild 23" descr="x-mark-red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47" y="4844123"/>
            <a:ext cx="300834" cy="376361"/>
          </a:xfrm>
          <a:prstGeom prst="rect">
            <a:avLst/>
          </a:prstGeom>
        </p:spPr>
      </p:pic>
      <p:pic>
        <p:nvPicPr>
          <p:cNvPr id="25" name="Bild 24" descr="x-mark-red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47" y="5332117"/>
            <a:ext cx="300834" cy="37636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40600" y="5989863"/>
            <a:ext cx="656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</a:t>
            </a:r>
            <a:r>
              <a:rPr lang="de-CH" dirty="0" err="1"/>
              <a:t>en.wikipedia.org</a:t>
            </a:r>
            <a:r>
              <a:rPr lang="de-CH" dirty="0"/>
              <a:t>/</a:t>
            </a:r>
            <a:r>
              <a:rPr lang="de-CH" dirty="0" err="1"/>
              <a:t>wiki</a:t>
            </a:r>
            <a:r>
              <a:rPr lang="de-CH" dirty="0"/>
              <a:t>/HTML5_video</a:t>
            </a:r>
          </a:p>
          <a:p>
            <a:r>
              <a:rPr lang="de-CH" dirty="0"/>
              <a:t>http://www.w3schools.com/tags/</a:t>
            </a:r>
            <a:r>
              <a:rPr lang="de-CH" dirty="0" err="1"/>
              <a:t>ref_av_dom.asp</a:t>
            </a:r>
            <a:endParaRPr lang="de-CH" dirty="0"/>
          </a:p>
        </p:txBody>
      </p:sp>
      <p:pic>
        <p:nvPicPr>
          <p:cNvPr id="26" name="Bild 18" descr="x-mark-red-hi.png">
            <a:extLst>
              <a:ext uri="{FF2B5EF4-FFF2-40B4-BE49-F238E27FC236}">
                <a16:creationId xmlns:a16="http://schemas.microsoft.com/office/drawing/2014/main" id="{99309779-E4B3-4134-8AB8-D6F226C7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22" y="5330554"/>
            <a:ext cx="300834" cy="3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815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/>
        </p:nvSpPr>
        <p:spPr>
          <a:xfrm>
            <a:off x="539445" y="1809320"/>
            <a:ext cx="7777106" cy="1989129"/>
          </a:xfrm>
          <a:prstGeom prst="roundRect">
            <a:avLst/>
          </a:prstGeom>
          <a:solidFill>
            <a:srgbClr val="FFFFFF"/>
          </a:solidFill>
          <a:ln>
            <a:solidFill>
              <a:srgbClr val="FFC81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Einbetten von Audiofiles</a:t>
            </a:r>
            <a:endParaRPr lang="de-DE" u="sng" dirty="0"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127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Datei EINBINDEN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15749" y="1836071"/>
            <a:ext cx="8162579" cy="427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CH" sz="1400" dirty="0"/>
              <a:t>&lt;</a:t>
            </a:r>
            <a:r>
              <a:rPr lang="de-CH" sz="1400" dirty="0" err="1"/>
              <a:t>video</a:t>
            </a:r>
            <a:r>
              <a:rPr lang="de-CH" sz="1400" dirty="0"/>
              <a:t> </a:t>
            </a:r>
            <a:r>
              <a:rPr lang="de-CH" sz="1400" dirty="0" err="1"/>
              <a:t>width</a:t>
            </a:r>
            <a:r>
              <a:rPr lang="de-CH" sz="1400" dirty="0"/>
              <a:t>="320" </a:t>
            </a:r>
            <a:r>
              <a:rPr lang="de-CH" sz="1400" dirty="0" err="1"/>
              <a:t>height</a:t>
            </a:r>
            <a:r>
              <a:rPr lang="de-CH" sz="1400" dirty="0"/>
              <a:t>="240" </a:t>
            </a:r>
            <a:r>
              <a:rPr lang="de-CH" sz="1400" dirty="0" err="1"/>
              <a:t>controls</a:t>
            </a:r>
            <a:r>
              <a:rPr lang="de-CH" sz="1400" dirty="0"/>
              <a:t> </a:t>
            </a:r>
            <a:r>
              <a:rPr lang="de-CH" sz="1400" dirty="0" err="1"/>
              <a:t>autoplay</a:t>
            </a:r>
            <a:r>
              <a:rPr lang="de-CH" sz="1400" dirty="0"/>
              <a:t>&gt;</a:t>
            </a:r>
          </a:p>
          <a:p>
            <a:pPr>
              <a:lnSpc>
                <a:spcPct val="90000"/>
              </a:lnSpc>
            </a:pPr>
            <a:r>
              <a:rPr lang="de-CH" sz="1400" dirty="0"/>
              <a:t>  	&lt;</a:t>
            </a:r>
            <a:r>
              <a:rPr lang="de-CH" sz="1400" dirty="0" err="1"/>
              <a:t>source</a:t>
            </a:r>
            <a:r>
              <a:rPr lang="de-CH" sz="1400" dirty="0"/>
              <a:t> </a:t>
            </a:r>
            <a:r>
              <a:rPr lang="de-CH" sz="1400" dirty="0" err="1"/>
              <a:t>src</a:t>
            </a:r>
            <a:r>
              <a:rPr lang="de-CH" sz="1400" dirty="0"/>
              <a:t>="mein_video.mp4" type="</a:t>
            </a:r>
            <a:r>
              <a:rPr lang="de-CH" sz="1400" dirty="0" err="1"/>
              <a:t>video</a:t>
            </a:r>
            <a:r>
              <a:rPr lang="de-CH" sz="1400" dirty="0"/>
              <a:t>/mp4"&gt;</a:t>
            </a:r>
          </a:p>
          <a:p>
            <a:pPr>
              <a:lnSpc>
                <a:spcPct val="90000"/>
              </a:lnSpc>
            </a:pPr>
            <a:r>
              <a:rPr lang="de-CH" sz="1400" dirty="0"/>
              <a:t>  	&lt;</a:t>
            </a:r>
            <a:r>
              <a:rPr lang="de-CH" sz="1400" dirty="0" err="1"/>
              <a:t>source</a:t>
            </a:r>
            <a:r>
              <a:rPr lang="de-CH" sz="1400" dirty="0"/>
              <a:t> </a:t>
            </a:r>
            <a:r>
              <a:rPr lang="de-CH" sz="1400" dirty="0" err="1"/>
              <a:t>src</a:t>
            </a:r>
            <a:r>
              <a:rPr lang="de-CH" sz="1400" dirty="0"/>
              <a:t>="</a:t>
            </a:r>
            <a:r>
              <a:rPr lang="de-CH" sz="1400" dirty="0" err="1"/>
              <a:t>mein_video.ogg</a:t>
            </a:r>
            <a:r>
              <a:rPr lang="de-CH" sz="1400" dirty="0"/>
              <a:t>" type="</a:t>
            </a:r>
            <a:r>
              <a:rPr lang="de-CH" sz="1400" dirty="0" err="1"/>
              <a:t>video</a:t>
            </a:r>
            <a:r>
              <a:rPr lang="de-CH" sz="1400" dirty="0"/>
              <a:t>/</a:t>
            </a:r>
            <a:r>
              <a:rPr lang="de-CH" sz="1400" dirty="0" err="1"/>
              <a:t>ogg</a:t>
            </a:r>
            <a:r>
              <a:rPr lang="de-CH" sz="1400" dirty="0"/>
              <a:t>"&gt;</a:t>
            </a:r>
          </a:p>
          <a:p>
            <a:r>
              <a:rPr lang="de-CH" sz="1400" dirty="0"/>
              <a:t>	usw... </a:t>
            </a:r>
          </a:p>
          <a:p>
            <a:r>
              <a:rPr lang="de-CH" sz="1400" dirty="0"/>
              <a:t>	&lt;!-- Add </a:t>
            </a:r>
            <a:r>
              <a:rPr lang="de-CH" sz="1400" dirty="0" err="1"/>
              <a:t>your</a:t>
            </a:r>
            <a:r>
              <a:rPr lang="de-CH" sz="1400" dirty="0"/>
              <a:t> </a:t>
            </a:r>
            <a:r>
              <a:rPr lang="de-CH" sz="1400" dirty="0" err="1"/>
              <a:t>fallback</a:t>
            </a:r>
            <a:r>
              <a:rPr lang="de-CH" sz="1400" dirty="0"/>
              <a:t> </a:t>
            </a:r>
            <a:r>
              <a:rPr lang="de-CH" sz="1400" dirty="0" err="1"/>
              <a:t>solution</a:t>
            </a:r>
            <a:r>
              <a:rPr lang="de-CH" sz="1400" dirty="0"/>
              <a:t> </a:t>
            </a:r>
            <a:r>
              <a:rPr lang="de-CH" sz="1400" dirty="0" err="1"/>
              <a:t>here</a:t>
            </a:r>
            <a:r>
              <a:rPr lang="de-CH" sz="1400" dirty="0"/>
              <a:t> </a:t>
            </a:r>
            <a:r>
              <a:rPr lang="de-CH" sz="1400" dirty="0">
                <a:sym typeface="Wingdings"/>
              </a:rPr>
              <a:t>--&gt;</a:t>
            </a:r>
            <a:br>
              <a:rPr lang="de-CH" sz="1400" dirty="0">
                <a:sym typeface="Wingdings"/>
              </a:rPr>
            </a:br>
            <a:r>
              <a:rPr lang="de-CH" sz="1400" dirty="0">
                <a:sym typeface="Wingdings"/>
              </a:rPr>
              <a:t>	Dein Browser unterstützt keines der Videoformate. </a:t>
            </a:r>
            <a:br>
              <a:rPr lang="de-CH" sz="1400" dirty="0">
                <a:sym typeface="Wingdings"/>
              </a:rPr>
            </a:br>
            <a:r>
              <a:rPr lang="de-CH" sz="1400" dirty="0">
                <a:sym typeface="Wingdings"/>
              </a:rPr>
              <a:t>	Lade die Datei runter:</a:t>
            </a:r>
          </a:p>
          <a:p>
            <a:r>
              <a:rPr lang="de-CH" sz="1400" dirty="0">
                <a:sym typeface="Wingdings"/>
              </a:rPr>
              <a:t>	</a:t>
            </a:r>
            <a:r>
              <a:rPr lang="de-CH" sz="1400" dirty="0"/>
              <a:t>&lt;a </a:t>
            </a:r>
            <a:r>
              <a:rPr lang="de-CH" sz="1400" dirty="0" err="1"/>
              <a:t>href</a:t>
            </a:r>
            <a:r>
              <a:rPr lang="de-CH" sz="1400" dirty="0"/>
              <a:t>="mein_video.mp4"&gt;MP4-Datei runterladen &lt;/a&gt;</a:t>
            </a:r>
          </a:p>
          <a:p>
            <a:pPr>
              <a:lnSpc>
                <a:spcPct val="90000"/>
              </a:lnSpc>
            </a:pPr>
            <a:r>
              <a:rPr lang="de-CH" sz="1400" dirty="0"/>
              <a:t>&lt;/</a:t>
            </a:r>
            <a:r>
              <a:rPr lang="de-CH" sz="1400" dirty="0" err="1"/>
              <a:t>video</a:t>
            </a:r>
            <a:r>
              <a:rPr lang="de-CH" sz="1400" dirty="0"/>
              <a:t>&gt;</a:t>
            </a:r>
          </a:p>
          <a:p>
            <a:pPr>
              <a:lnSpc>
                <a:spcPct val="90000"/>
              </a:lnSpc>
            </a:pPr>
            <a:endParaRPr lang="de-CH" sz="14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de-CH" sz="1400" dirty="0"/>
              <a:t>Bei der Video-Datei unterscheiden wir zwischen Container (Dateiformat) und Codec, die Komprimierungsart.   </a:t>
            </a:r>
          </a:p>
          <a:p>
            <a:pPr>
              <a:lnSpc>
                <a:spcPct val="90000"/>
              </a:lnSpc>
            </a:pPr>
            <a:endParaRPr lang="de-CH" sz="14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de-CH" sz="1400" dirty="0"/>
              <a:t>Alternative ist das Videohosting (einbinden über </a:t>
            </a:r>
            <a:r>
              <a:rPr lang="de-CH" sz="1400" dirty="0" err="1"/>
              <a:t>iFrame</a:t>
            </a:r>
            <a:r>
              <a:rPr lang="de-CH" sz="1400" dirty="0"/>
              <a:t>): 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de-CH" sz="1400" dirty="0" err="1"/>
              <a:t>youtube</a:t>
            </a:r>
            <a:r>
              <a:rPr lang="de-CH" sz="1400" dirty="0"/>
              <a:t> (Nachteil: Werbung) 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de-CH" sz="1400" dirty="0" err="1"/>
              <a:t>vimeo</a:t>
            </a:r>
            <a:r>
              <a:rPr lang="de-CH" sz="1400" dirty="0"/>
              <a:t> </a:t>
            </a:r>
          </a:p>
          <a:p>
            <a:pPr>
              <a:lnSpc>
                <a:spcPct val="90000"/>
              </a:lnSpc>
            </a:pPr>
            <a:endParaRPr lang="de-CH" sz="14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de-CH" sz="1400" dirty="0"/>
              <a:t>Man kann auch ein </a:t>
            </a:r>
            <a:r>
              <a:rPr lang="de-CH" sz="1400" dirty="0" err="1"/>
              <a:t>eigenenes</a:t>
            </a:r>
            <a:r>
              <a:rPr lang="de-CH" sz="1400" dirty="0"/>
              <a:t> Steuerungspanel basteln mit HTML-Elementen und JavaScript. </a:t>
            </a:r>
          </a:p>
          <a:p>
            <a:pPr>
              <a:lnSpc>
                <a:spcPct val="90000"/>
              </a:lnSpc>
            </a:pPr>
            <a:endParaRPr lang="de-CH" sz="1400" dirty="0"/>
          </a:p>
          <a:p>
            <a:pPr>
              <a:lnSpc>
                <a:spcPct val="90000"/>
              </a:lnSpc>
            </a:pPr>
            <a:r>
              <a:rPr lang="de-CH" sz="1400" dirty="0"/>
              <a:t>Siehe auch: </a:t>
            </a:r>
          </a:p>
          <a:p>
            <a:pPr>
              <a:lnSpc>
                <a:spcPct val="90000"/>
              </a:lnSpc>
            </a:pPr>
            <a:r>
              <a:rPr lang="de-CH" sz="1400" dirty="0"/>
              <a:t>http://www.w3schools.com/tags/</a:t>
            </a:r>
            <a:r>
              <a:rPr lang="de-CH" sz="1400" dirty="0" err="1"/>
              <a:t>ref_av_dom.asp</a:t>
            </a:r>
            <a:endParaRPr lang="de-CH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8350209" y="52693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34485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128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911226"/>
            <a:ext cx="8229600" cy="18835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BARRIEREFREIHEIT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0056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WIR VERSETZEN UNS IN LEUTE ...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129</a:t>
            </a:fld>
            <a:endParaRPr lang="tr-TR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716659"/>
            <a:ext cx="8229600" cy="5127558"/>
          </a:xfrm>
        </p:spPr>
        <p:txBody>
          <a:bodyPr/>
          <a:lstStyle/>
          <a:p>
            <a:r>
              <a:rPr lang="de-DE" dirty="0"/>
              <a:t>mit Sinneseinschränkungen</a:t>
            </a:r>
          </a:p>
          <a:p>
            <a:r>
              <a:rPr lang="de-DE" dirty="0"/>
              <a:t>motorischen Einschränkungen</a:t>
            </a:r>
          </a:p>
          <a:p>
            <a:pPr marL="0" indent="0">
              <a:buNone/>
            </a:pPr>
            <a:r>
              <a:rPr lang="de-DE" dirty="0"/>
              <a:t>In welchen Bereichen treffen wir </a:t>
            </a:r>
            <a:r>
              <a:rPr lang="de-DE" dirty="0" err="1"/>
              <a:t>Massnahmen</a:t>
            </a:r>
            <a:r>
              <a:rPr lang="de-DE" dirty="0"/>
              <a:t> zur Zugänglichkeit an?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/>
              <a:t>Lichtsignal mit Piepsen / Rampen / Gehwegmarkierungen / Geländer / Ansagen in Zug / Lautstärke / Analoge und Digitale Kommunikationswege aufrechterhalten / Übersichtlich und intuitive Anordnung von Inhalten / </a:t>
            </a:r>
            <a:r>
              <a:rPr lang="de-DE" sz="2000" dirty="0" err="1"/>
              <a:t>Grosse</a:t>
            </a:r>
            <a:r>
              <a:rPr lang="de-DE" sz="2000" dirty="0"/>
              <a:t>, kontrastreiche Schriften / Eindeutige, international leicht verständliche Piktogramme / Braille / Gebärdensprache / kurzer </a:t>
            </a:r>
            <a:r>
              <a:rPr lang="de-DE" sz="2000" dirty="0" err="1"/>
              <a:t>Mausweg</a:t>
            </a:r>
            <a:r>
              <a:rPr lang="de-DE" sz="2000" dirty="0"/>
              <a:t> / räumliche Zugänglichkeit / Sprachen / Sitzplätze / Support / Ausschilderungen / Farbe der Busstange / Wecker mit Licht / </a:t>
            </a:r>
            <a:r>
              <a:rPr lang="de-DE" sz="2000" dirty="0" err="1"/>
              <a:t>Televison</a:t>
            </a:r>
            <a:r>
              <a:rPr lang="de-DE" sz="2000" dirty="0"/>
              <a:t> </a:t>
            </a:r>
            <a:r>
              <a:rPr lang="de-DE" sz="2000"/>
              <a:t>mit Untertiteln 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BRAIN STORMING</a:t>
            </a:r>
          </a:p>
        </p:txBody>
      </p:sp>
    </p:spTree>
    <p:extLst>
      <p:ext uri="{BB962C8B-B14F-4D97-AF65-F5344CB8AC3E}">
        <p14:creationId xmlns:p14="http://schemas.microsoft.com/office/powerpoint/2010/main" val="16068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platzhalter 2"/>
          <p:cNvSpPr txBox="1">
            <a:spLocks/>
          </p:cNvSpPr>
          <p:nvPr/>
        </p:nvSpPr>
        <p:spPr>
          <a:xfrm>
            <a:off x="-35870" y="5449877"/>
            <a:ext cx="9166935" cy="1398030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endParaRPr lang="de-DE" sz="1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Textplatzhalter 2"/>
          <p:cNvSpPr txBox="1">
            <a:spLocks/>
          </p:cNvSpPr>
          <p:nvPr/>
        </p:nvSpPr>
        <p:spPr>
          <a:xfrm>
            <a:off x="1615677" y="1505602"/>
            <a:ext cx="7483368" cy="5289383"/>
          </a:xfrm>
          <a:prstGeom prst="rect">
            <a:avLst/>
          </a:prstGeom>
          <a:solidFill>
            <a:srgbClr val="FFC81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endParaRPr lang="de-DE" sz="1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HTML-Datei </a:t>
            </a:r>
          </a:p>
        </p:txBody>
      </p:sp>
      <p:sp>
        <p:nvSpPr>
          <p:cNvPr id="8" name="Untertitel 1"/>
          <p:cNvSpPr>
            <a:spLocks noGrp="1"/>
          </p:cNvSpPr>
          <p:nvPr>
            <p:ph type="subTitle" idx="1"/>
          </p:nvPr>
        </p:nvSpPr>
        <p:spPr>
          <a:xfrm>
            <a:off x="444264" y="1052434"/>
            <a:ext cx="8686801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Aufbau (z.B. </a:t>
            </a:r>
            <a:r>
              <a:rPr lang="de-DE" dirty="0" err="1">
                <a:latin typeface="Arial"/>
                <a:cs typeface="Arial"/>
              </a:rPr>
              <a:t>index.html</a:t>
            </a:r>
            <a:r>
              <a:rPr lang="de-DE" dirty="0">
                <a:latin typeface="Arial"/>
                <a:cs typeface="Arial"/>
              </a:rPr>
              <a:t>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551845" y="1480780"/>
            <a:ext cx="191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&lt;!DOCTYPE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html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615677" y="6404310"/>
            <a:ext cx="868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&lt;/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html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1551845" y="1754309"/>
            <a:ext cx="2115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html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lang="de-CH"&gt;</a:t>
            </a:r>
          </a:p>
        </p:txBody>
      </p:sp>
      <p:sp>
        <p:nvSpPr>
          <p:cNvPr id="87" name="Textplatzhalter 2"/>
          <p:cNvSpPr txBox="1">
            <a:spLocks/>
          </p:cNvSpPr>
          <p:nvPr/>
        </p:nvSpPr>
        <p:spPr>
          <a:xfrm>
            <a:off x="1972835" y="2112969"/>
            <a:ext cx="7065413" cy="161635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endParaRPr lang="de-DE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932543" y="2791834"/>
            <a:ext cx="184666" cy="338554"/>
          </a:xfrm>
          <a:prstGeom prst="rect">
            <a:avLst/>
          </a:prstGeom>
          <a:solidFill>
            <a:schemeClr val="bg1">
              <a:alpha val="38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de-CH" sz="160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972835" y="2027838"/>
            <a:ext cx="880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head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2243147" y="2301367"/>
            <a:ext cx="5494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meta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name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description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content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="Die berühmte Maus"&gt;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2243147" y="2574896"/>
            <a:ext cx="412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title&gt;Titel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für den Reiter im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Browser&lt;/title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2243147" y="2848425"/>
            <a:ext cx="709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spc="-5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&lt;link </a:t>
            </a:r>
            <a:r>
              <a:rPr lang="de-CH" sz="1600" spc="-5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href="css/meine_stile.css</a:t>
            </a:r>
            <a:r>
              <a:rPr lang="de-CH" sz="1600" spc="-50" dirty="0">
                <a:solidFill>
                  <a:prstClr val="black">
                    <a:lumMod val="95000"/>
                    <a:lumOff val="5000"/>
                  </a:prstClr>
                </a:solidFill>
              </a:rPr>
              <a:t>" </a:t>
            </a:r>
            <a:r>
              <a:rPr lang="de-CH" sz="1600" spc="-5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rel="stylesheet</a:t>
            </a:r>
            <a:r>
              <a:rPr lang="de-CH" sz="1600" spc="-50" dirty="0">
                <a:solidFill>
                  <a:prstClr val="black">
                    <a:lumMod val="95000"/>
                    <a:lumOff val="5000"/>
                  </a:prstClr>
                </a:solidFill>
              </a:rPr>
              <a:t>" </a:t>
            </a:r>
            <a:r>
              <a:rPr lang="de-CH" sz="1600" spc="-5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type="text/css"&gt;&lt;/link</a:t>
            </a:r>
            <a:r>
              <a:rPr lang="de-CH" sz="1600" spc="-5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88" name="Textplatzhalter 2"/>
          <p:cNvSpPr txBox="1">
            <a:spLocks/>
          </p:cNvSpPr>
          <p:nvPr/>
        </p:nvSpPr>
        <p:spPr>
          <a:xfrm>
            <a:off x="1972835" y="3780165"/>
            <a:ext cx="7065413" cy="27199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endParaRPr lang="de-DE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216755" y="3942541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&lt;div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id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meine_navi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"&gt;	</a:t>
            </a:r>
          </a:p>
        </p:txBody>
      </p:sp>
      <p:sp>
        <p:nvSpPr>
          <p:cNvPr id="79" name="Textfeld 78"/>
          <p:cNvSpPr txBox="1"/>
          <p:nvPr/>
        </p:nvSpPr>
        <p:spPr>
          <a:xfrm>
            <a:off x="2668839" y="4216070"/>
            <a:ext cx="3700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&lt;a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href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index.html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"&gt;Home&lt;/a&gt; 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br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/&gt;</a:t>
            </a:r>
          </a:p>
        </p:txBody>
      </p:sp>
      <p:sp>
        <p:nvSpPr>
          <p:cNvPr id="80" name="Textfeld 79"/>
          <p:cNvSpPr txBox="1"/>
          <p:nvPr/>
        </p:nvSpPr>
        <p:spPr>
          <a:xfrm>
            <a:off x="2668840" y="4489599"/>
            <a:ext cx="3404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&lt;a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href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galerie.html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"&gt;Galerie&lt;/a&gt;  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2216756" y="4763128"/>
            <a:ext cx="743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&lt;/div&gt;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2216756" y="5036657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&lt;div 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id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="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inhalt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"&gt;	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2672473" y="5310186"/>
            <a:ext cx="2169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&lt;h1&gt;Über mich&lt;/h1&gt;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910227" y="3395483"/>
            <a:ext cx="93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&lt;/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head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2243147" y="3121954"/>
            <a:ext cx="510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DE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script</a:t>
            </a:r>
            <a:r>
              <a:rPr lang="de-DE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type="</a:t>
            </a:r>
            <a:r>
              <a:rPr lang="de-DE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text</a:t>
            </a:r>
            <a:r>
              <a:rPr lang="de-DE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/</a:t>
            </a:r>
            <a:r>
              <a:rPr lang="de-DE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javascript</a:t>
            </a:r>
            <a:r>
              <a:rPr lang="de-DE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"&gt; ......hier JS ....  &lt;/</a:t>
            </a:r>
            <a:r>
              <a:rPr lang="de-DE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script</a:t>
            </a:r>
            <a:r>
              <a:rPr lang="de-DE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  <a:endParaRPr lang="de-CH" sz="16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8" name="Textfeld 77"/>
          <p:cNvSpPr txBox="1"/>
          <p:nvPr/>
        </p:nvSpPr>
        <p:spPr>
          <a:xfrm>
            <a:off x="1910228" y="3669012"/>
            <a:ext cx="869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body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1910227" y="6130773"/>
            <a:ext cx="926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&lt;/</a:t>
            </a:r>
            <a:r>
              <a:rPr lang="de-CH" sz="16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body</a:t>
            </a:r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&gt;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2672472" y="5583715"/>
            <a:ext cx="3446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 &lt;p&gt;Bin Fliesstext im Abschnitt.&lt;/p&gt;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2216756" y="5857244"/>
            <a:ext cx="743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&lt;/div&gt;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510474" y="6453955"/>
            <a:ext cx="1105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schliessendes Tag</a:t>
            </a:r>
          </a:p>
        </p:txBody>
      </p:sp>
      <p:sp>
        <p:nvSpPr>
          <p:cNvPr id="94" name="Textfeld 93"/>
          <p:cNvSpPr txBox="1"/>
          <p:nvPr/>
        </p:nvSpPr>
        <p:spPr>
          <a:xfrm rot="16200000">
            <a:off x="7476838" y="4922705"/>
            <a:ext cx="29674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12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sichtbar</a:t>
            </a:r>
          </a:p>
        </p:txBody>
      </p:sp>
      <p:sp>
        <p:nvSpPr>
          <p:cNvPr id="96" name="Textfeld 95"/>
          <p:cNvSpPr txBox="1"/>
          <p:nvPr/>
        </p:nvSpPr>
        <p:spPr>
          <a:xfrm>
            <a:off x="586867" y="1818358"/>
            <a:ext cx="1028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eröffnendes Tag</a:t>
            </a:r>
          </a:p>
        </p:txBody>
      </p:sp>
      <p:sp>
        <p:nvSpPr>
          <p:cNvPr id="103" name="Textfeld 102"/>
          <p:cNvSpPr txBox="1"/>
          <p:nvPr/>
        </p:nvSpPr>
        <p:spPr>
          <a:xfrm>
            <a:off x="328145" y="4034874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Division = Platzhalter</a:t>
            </a:r>
          </a:p>
        </p:txBody>
      </p:sp>
      <p:sp>
        <p:nvSpPr>
          <p:cNvPr id="104" name="Textfeld 103"/>
          <p:cNvSpPr txBox="1"/>
          <p:nvPr/>
        </p:nvSpPr>
        <p:spPr>
          <a:xfrm>
            <a:off x="443561" y="4385978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Linkaufruf bei Klick</a:t>
            </a:r>
          </a:p>
        </p:txBody>
      </p:sp>
      <p:sp>
        <p:nvSpPr>
          <p:cNvPr id="106" name="Textfeld 105"/>
          <p:cNvSpPr txBox="1"/>
          <p:nvPr/>
        </p:nvSpPr>
        <p:spPr>
          <a:xfrm>
            <a:off x="809509" y="5312087"/>
            <a:ext cx="806168" cy="362492"/>
          </a:xfrm>
          <a:prstGeom prst="rect">
            <a:avLst/>
          </a:prstGeom>
          <a:noFill/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r">
              <a:lnSpc>
                <a:spcPts val="1040"/>
              </a:lnSpc>
            </a:pPr>
            <a:r>
              <a:rPr lang="de-CH" sz="1000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Heading</a:t>
            </a:r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 1 = </a:t>
            </a:r>
            <a:b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</a:br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Überschrift</a:t>
            </a:r>
          </a:p>
        </p:txBody>
      </p:sp>
      <p:sp>
        <p:nvSpPr>
          <p:cNvPr id="110" name="Textfeld 109"/>
          <p:cNvSpPr txBox="1"/>
          <p:nvPr/>
        </p:nvSpPr>
        <p:spPr>
          <a:xfrm>
            <a:off x="895946" y="5628331"/>
            <a:ext cx="719731" cy="246221"/>
          </a:xfrm>
          <a:prstGeom prst="rect">
            <a:avLst/>
          </a:prstGeom>
          <a:noFill/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Paragraph</a:t>
            </a:r>
          </a:p>
        </p:txBody>
      </p:sp>
      <p:sp>
        <p:nvSpPr>
          <p:cNvPr id="116" name="Textfeld 115"/>
          <p:cNvSpPr txBox="1"/>
          <p:nvPr/>
        </p:nvSpPr>
        <p:spPr>
          <a:xfrm>
            <a:off x="196824" y="2414788"/>
            <a:ext cx="1418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suchmaschinenrelevant</a:t>
            </a:r>
          </a:p>
        </p:txBody>
      </p:sp>
      <p:sp>
        <p:nvSpPr>
          <p:cNvPr id="117" name="Textfeld 116"/>
          <p:cNvSpPr txBox="1"/>
          <p:nvPr/>
        </p:nvSpPr>
        <p:spPr>
          <a:xfrm>
            <a:off x="302497" y="2665228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für Reiter im Browser</a:t>
            </a:r>
          </a:p>
        </p:txBody>
      </p:sp>
      <p:sp>
        <p:nvSpPr>
          <p:cNvPr id="118" name="Textfeld 117"/>
          <p:cNvSpPr txBox="1"/>
          <p:nvPr/>
        </p:nvSpPr>
        <p:spPr>
          <a:xfrm>
            <a:off x="540593" y="2933556"/>
            <a:ext cx="1075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für Formatierung</a:t>
            </a:r>
          </a:p>
        </p:txBody>
      </p:sp>
      <p:sp>
        <p:nvSpPr>
          <p:cNvPr id="119" name="Textfeld 118"/>
          <p:cNvSpPr txBox="1"/>
          <p:nvPr/>
        </p:nvSpPr>
        <p:spPr>
          <a:xfrm>
            <a:off x="737149" y="3194232"/>
            <a:ext cx="8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für Verhalten</a:t>
            </a:r>
          </a:p>
        </p:txBody>
      </p:sp>
      <p:sp>
        <p:nvSpPr>
          <p:cNvPr id="122" name="Textfeld 121"/>
          <p:cNvSpPr txBox="1"/>
          <p:nvPr/>
        </p:nvSpPr>
        <p:spPr>
          <a:xfrm rot="16200000">
            <a:off x="7476839" y="2785958"/>
            <a:ext cx="29674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1200" b="1" dirty="0">
                <a:solidFill>
                  <a:srgbClr val="FF0000"/>
                </a:solidFill>
              </a:rPr>
              <a:t>nicht </a:t>
            </a:r>
            <a:r>
              <a:rPr lang="de-CH" sz="12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sichtbar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6" grpId="0"/>
      <p:bldP spid="103" grpId="0"/>
      <p:bldP spid="104" grpId="0"/>
      <p:bldP spid="110" grpId="0"/>
      <p:bldP spid="116" grpId="0"/>
      <p:bldP spid="117" grpId="0"/>
      <p:bldP spid="118" grpId="0"/>
      <p:bldP spid="11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Definition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130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5" name="Rechteck 4"/>
          <p:cNvSpPr/>
          <p:nvPr/>
        </p:nvSpPr>
        <p:spPr>
          <a:xfrm>
            <a:off x="528897" y="1586953"/>
            <a:ext cx="82296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Leichte, einfache Zugänglichkeit für alle. </a:t>
            </a:r>
          </a:p>
          <a:p>
            <a:r>
              <a:rPr lang="de-CH" dirty="0"/>
              <a:t>Rücksichtnahme auf Leute mit Einschränkungen. </a:t>
            </a:r>
          </a:p>
          <a:p>
            <a:endParaRPr lang="de-CH" dirty="0"/>
          </a:p>
          <a:p>
            <a:r>
              <a:rPr lang="de-CH" dirty="0"/>
              <a:t>Im Web insbesondere: 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Sehgeschwächte und/oder Blinde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Schwerhörige und/oder Taube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Beweglichkeitseingeschränkte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r>
              <a:rPr lang="de-DE" dirty="0"/>
              <a:t>Bundes- und bundesnahe Websites müssen per Gesetzt barrierefrei sein</a:t>
            </a:r>
            <a:endParaRPr lang="de-DE" u="sng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r>
              <a:rPr lang="de-CH" dirty="0"/>
              <a:t>Zur Nachlese: Es gibt von W3C Empfehlungen: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https://www.w3.org/TR/</a:t>
            </a:r>
            <a:r>
              <a:rPr lang="de-CH" dirty="0" err="1"/>
              <a:t>wai-aria</a:t>
            </a:r>
            <a:r>
              <a:rPr lang="de-CH" dirty="0"/>
              <a:t>/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https://www.w3.org/WAI/</a:t>
            </a:r>
            <a:r>
              <a:rPr lang="de-CH" dirty="0" err="1"/>
              <a:t>intro</a:t>
            </a:r>
            <a:r>
              <a:rPr lang="de-CH" dirty="0"/>
              <a:t>/</a:t>
            </a:r>
            <a:r>
              <a:rPr lang="de-CH" dirty="0" err="1"/>
              <a:t>aria</a:t>
            </a:r>
            <a:endParaRPr lang="de-CH" dirty="0"/>
          </a:p>
          <a:p>
            <a:pPr marL="342900" indent="-342900">
              <a:buFont typeface="Arial"/>
              <a:buChar char="•"/>
            </a:pPr>
            <a:r>
              <a:rPr lang="de-CH" dirty="0"/>
              <a:t>https://www.w3.org/</a:t>
            </a:r>
            <a:r>
              <a:rPr lang="de-CH" dirty="0" err="1"/>
              <a:t>Translations</a:t>
            </a:r>
            <a:r>
              <a:rPr lang="de-CH" dirty="0"/>
              <a:t>/WCAG20-de/</a:t>
            </a:r>
            <a:br>
              <a:rPr lang="de-CH" dirty="0"/>
            </a:br>
            <a:endParaRPr lang="de-CH" dirty="0"/>
          </a:p>
          <a:p>
            <a:r>
              <a:rPr lang="de-CH" dirty="0"/>
              <a:t>Zum Prüfen: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http://</a:t>
            </a:r>
            <a:r>
              <a:rPr lang="de-CH" dirty="0" err="1"/>
              <a:t>www.cynthiasays.com</a:t>
            </a:r>
            <a:r>
              <a:rPr lang="de-CH" dirty="0"/>
              <a:t>/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CSS ausschalten</a:t>
            </a:r>
          </a:p>
        </p:txBody>
      </p:sp>
      <p:pic>
        <p:nvPicPr>
          <p:cNvPr id="14" name="Bild 1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98" y="1517132"/>
            <a:ext cx="2939040" cy="19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455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Gerätetechnik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131</a:t>
            </a:fld>
            <a:endParaRPr lang="tr-TR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Hilfsmittel </a:t>
            </a:r>
          </a:p>
        </p:txBody>
      </p:sp>
      <p:pic>
        <p:nvPicPr>
          <p:cNvPr id="6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54" y="4123003"/>
            <a:ext cx="2522102" cy="169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51" y="2381407"/>
            <a:ext cx="1966380" cy="147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63" y="1292372"/>
            <a:ext cx="2094938" cy="157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www.bhvd.de/bilder/gstb6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863" y="3837175"/>
            <a:ext cx="1958235" cy="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www.rz.htw-berlin.de/images/de/das_hrz/computerarbeitsplaetze/barrierefreier_arbeitsplatz/hilfsmittel_bei_behinderungen/grossfel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6" y="2292555"/>
            <a:ext cx="1825117" cy="13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://browsers-mmc.de/datenbank/datenbank/bilder/517img116117663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0" y="5439201"/>
            <a:ext cx="1238385" cy="94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2" y="4113114"/>
            <a:ext cx="1774838" cy="231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28" y="195889"/>
            <a:ext cx="1461536" cy="109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30" y="1642189"/>
            <a:ext cx="2038884" cy="13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57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Die Einschränkungen sind vielschichtig im Web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132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5" name="Rechteck 4"/>
          <p:cNvSpPr/>
          <p:nvPr/>
        </p:nvSpPr>
        <p:spPr>
          <a:xfrm>
            <a:off x="479677" y="1584489"/>
            <a:ext cx="8229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/>
              <a:t>Verwirrende Navigation, Bilder, Schriftgrössen, Farbkontraste, Nachlademöglichkeit von Inhalt ohne Page </a:t>
            </a:r>
            <a:r>
              <a:rPr lang="de-CH" sz="2400" dirty="0" err="1"/>
              <a:t>Reload</a:t>
            </a:r>
            <a:endParaRPr lang="de-CH" sz="2400" dirty="0"/>
          </a:p>
          <a:p>
            <a:endParaRPr lang="de-CH" sz="2400" dirty="0"/>
          </a:p>
        </p:txBody>
      </p:sp>
      <p:pic>
        <p:nvPicPr>
          <p:cNvPr id="7" name="Bild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662" y="2591418"/>
            <a:ext cx="4252154" cy="218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15" y="3450071"/>
            <a:ext cx="2099322" cy="209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69" y="5125510"/>
            <a:ext cx="1686655" cy="126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94" y="2860617"/>
            <a:ext cx="10922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ild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07" y="4911013"/>
            <a:ext cx="1754478" cy="175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481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 dies musst du denken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133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50691" y="2090271"/>
            <a:ext cx="7878254" cy="435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 err="1"/>
              <a:t>Durchtabben</a:t>
            </a:r>
            <a:r>
              <a:rPr lang="de-CH" dirty="0"/>
              <a:t> logisch? Hilf dir sonst mit Attribut </a:t>
            </a:r>
            <a:r>
              <a:rPr lang="de-CH" dirty="0" err="1"/>
              <a:t>tab</a:t>
            </a:r>
            <a:r>
              <a:rPr lang="de-CH" dirty="0"/>
              <a:t>-index="Nummer"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Alt- und title-Attribut für Bilder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Title-Attribut für Links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 eaLnBrk="0" hangingPunct="0">
              <a:lnSpc>
                <a:spcPct val="50000"/>
              </a:lnSpc>
              <a:spcAft>
                <a:spcPts val="1500"/>
              </a:spcAft>
              <a:buFont typeface="Arial"/>
              <a:buChar char="•"/>
            </a:pPr>
            <a:r>
              <a:rPr lang="de-CH" dirty="0"/>
              <a:t>Untertitel für Videos nötig?</a:t>
            </a:r>
          </a:p>
          <a:p>
            <a:pPr marL="285750" indent="-285750" eaLnBrk="0" hangingPunct="0">
              <a:lnSpc>
                <a:spcPct val="50000"/>
              </a:lnSpc>
              <a:spcAft>
                <a:spcPts val="1500"/>
              </a:spcAft>
              <a:buFont typeface="Arial"/>
              <a:buChar char="•"/>
            </a:pPr>
            <a:r>
              <a:rPr lang="de-CH" dirty="0"/>
              <a:t>Transkription für Videos nötig?</a:t>
            </a:r>
          </a:p>
          <a:p>
            <a:pPr marL="285750" indent="-285750">
              <a:buFont typeface="Arial"/>
              <a:buChar char="•"/>
            </a:pPr>
            <a:r>
              <a:rPr lang="de-CH" dirty="0" err="1"/>
              <a:t>Div</a:t>
            </a:r>
            <a:r>
              <a:rPr lang="de-CH" dirty="0"/>
              <a:t> mit Skip Links zu Navi und Content, welches </a:t>
            </a:r>
            <a:r>
              <a:rPr lang="de-CH" dirty="0" err="1"/>
              <a:t>offscreen</a:t>
            </a:r>
            <a:r>
              <a:rPr lang="de-CH" dirty="0"/>
              <a:t> ist:</a:t>
            </a:r>
          </a:p>
          <a:p>
            <a:pPr lvl="1"/>
            <a:r>
              <a:rPr lang="de-CH" dirty="0"/>
              <a:t>&lt;div </a:t>
            </a:r>
            <a:r>
              <a:rPr lang="de-CH" dirty="0" err="1"/>
              <a:t>id</a:t>
            </a:r>
            <a:r>
              <a:rPr lang="de-CH" dirty="0"/>
              <a:t>="access-links“&gt;</a:t>
            </a:r>
            <a:br>
              <a:rPr lang="de-CH" dirty="0"/>
            </a:br>
            <a:r>
              <a:rPr lang="de-CH" dirty="0"/>
              <a:t>   &lt;a </a:t>
            </a:r>
            <a:r>
              <a:rPr lang="de-CH" dirty="0" err="1"/>
              <a:t>href</a:t>
            </a:r>
            <a:r>
              <a:rPr lang="de-CH" dirty="0"/>
              <a:t>="#</a:t>
            </a:r>
            <a:r>
              <a:rPr lang="de-CH" dirty="0" err="1"/>
              <a:t>skip</a:t>
            </a:r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-content"&gt;zum Inhalt&lt;/a&gt;</a:t>
            </a:r>
            <a:br>
              <a:rPr lang="de-CH" dirty="0"/>
            </a:br>
            <a:r>
              <a:rPr lang="de-CH" dirty="0"/>
              <a:t>   &lt;a </a:t>
            </a:r>
            <a:r>
              <a:rPr lang="de-CH" dirty="0" err="1"/>
              <a:t>href</a:t>
            </a:r>
            <a:r>
              <a:rPr lang="de-CH" dirty="0"/>
              <a:t>="#</a:t>
            </a:r>
            <a:r>
              <a:rPr lang="de-CH" dirty="0" err="1"/>
              <a:t>primary-nav</a:t>
            </a:r>
            <a:r>
              <a:rPr lang="de-CH" dirty="0"/>
              <a:t>"&gt;zur Hauptnavigation&lt;/a&gt;</a:t>
            </a:r>
            <a:br>
              <a:rPr lang="de-CH" dirty="0"/>
            </a:br>
            <a:r>
              <a:rPr lang="de-CH" dirty="0"/>
              <a:t>&lt;/div&gt;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und </a:t>
            </a:r>
            <a:r>
              <a:rPr lang="de-CH" dirty="0">
                <a:sym typeface="Wingdings"/>
              </a:rPr>
              <a:t>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38391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&gt;-Tag mit alt- und title-Attribut</a:t>
            </a:r>
            <a:endParaRPr lang="de-DE" u="sng" dirty="0">
              <a:cs typeface="Arial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de-DE" smtClean="0"/>
              <a:pPr/>
              <a:t>134</a:t>
            </a:fld>
            <a:endParaRPr lang="de-DE"/>
          </a:p>
        </p:txBody>
      </p:sp>
      <p:sp>
        <p:nvSpPr>
          <p:cNvPr id="8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pic>
        <p:nvPicPr>
          <p:cNvPr id="6" name="Bild 3" descr="Bildschirmfoto 2013-04-11 um 10.33.5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791" y="3627406"/>
            <a:ext cx="8438978" cy="90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Bild 4" descr="Bildschirmfoto 2013-04-11 um 10.34.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806" y="2083795"/>
            <a:ext cx="4052888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27277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Aktiver Navigationspunkt mit zusätzlichem </a:t>
            </a:r>
            <a:r>
              <a:rPr lang="de-DE" dirty="0" err="1"/>
              <a:t>Screenreader</a:t>
            </a:r>
            <a:r>
              <a:rPr lang="de-DE" dirty="0"/>
              <a:t>-Text</a:t>
            </a:r>
            <a:endParaRPr lang="de-DE" u="sng" dirty="0">
              <a:cs typeface="Arial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de-DE" smtClean="0"/>
              <a:pPr/>
              <a:t>135</a:t>
            </a:fld>
            <a:endParaRPr lang="de-DE"/>
          </a:p>
        </p:txBody>
      </p:sp>
      <p:sp>
        <p:nvSpPr>
          <p:cNvPr id="5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pic>
        <p:nvPicPr>
          <p:cNvPr id="6" name="Bild 2" descr="Bildschirmfoto 2013-04-08 um 11.17.56.png"/>
          <p:cNvPicPr>
            <a:picLocks noChangeAspect="1"/>
          </p:cNvPicPr>
          <p:nvPr/>
        </p:nvPicPr>
        <p:blipFill rotWithShape="1">
          <a:blip r:embed="rId2"/>
          <a:srcRect r="16347"/>
          <a:stretch/>
        </p:blipFill>
        <p:spPr bwMode="auto">
          <a:xfrm>
            <a:off x="594836" y="2091384"/>
            <a:ext cx="5706427" cy="371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3556070" y="502541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5400"/>
              </a:spcAft>
              <a:buFont typeface="Arial" pitchFamily="-98" charset="0"/>
              <a:buNone/>
            </a:pP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.</a:t>
            </a:r>
            <a:r>
              <a:rPr lang="de-CH" sz="1400" dirty="0" err="1">
                <a:latin typeface="Arial" pitchFamily="-98" charset="0"/>
                <a:ea typeface="Arial" pitchFamily="-98" charset="0"/>
                <a:cs typeface="Arial" pitchFamily="-98" charset="0"/>
              </a:rPr>
              <a:t>offscreen</a:t>
            </a: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 {</a:t>
            </a: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   </a:t>
            </a:r>
            <a:r>
              <a:rPr lang="de-CH" sz="1400" dirty="0" err="1">
                <a:latin typeface="Arial" pitchFamily="-98" charset="0"/>
                <a:ea typeface="Arial" pitchFamily="-98" charset="0"/>
                <a:cs typeface="Arial" pitchFamily="-98" charset="0"/>
              </a:rPr>
              <a:t>left</a:t>
            </a: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: -10000em;</a:t>
            </a: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   </a:t>
            </a:r>
            <a:r>
              <a:rPr lang="de-CH" sz="1400" dirty="0" err="1">
                <a:latin typeface="Arial" pitchFamily="-98" charset="0"/>
                <a:ea typeface="Arial" pitchFamily="-98" charset="0"/>
                <a:cs typeface="Arial" pitchFamily="-98" charset="0"/>
              </a:rPr>
              <a:t>position</a:t>
            </a: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: absolute;</a:t>
            </a: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   </a:t>
            </a:r>
            <a:r>
              <a:rPr lang="de-CH" sz="1400" dirty="0" err="1">
                <a:latin typeface="Arial" pitchFamily="-98" charset="0"/>
                <a:ea typeface="Arial" pitchFamily="-98" charset="0"/>
                <a:cs typeface="Arial" pitchFamily="-98" charset="0"/>
              </a:rPr>
              <a:t>width</a:t>
            </a: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: 1px;</a:t>
            </a: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  <a:t>} </a:t>
            </a: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br>
              <a:rPr lang="de-CH" sz="1400" dirty="0">
                <a:latin typeface="Arial" pitchFamily="-98" charset="0"/>
                <a:ea typeface="Arial" pitchFamily="-98" charset="0"/>
                <a:cs typeface="Arial" pitchFamily="-98" charset="0"/>
              </a:rPr>
            </a:br>
            <a:r>
              <a:rPr lang="de-CH" sz="1400" b="1" dirty="0" err="1">
                <a:latin typeface="Arial" pitchFamily="-98" charset="0"/>
                <a:ea typeface="Arial" pitchFamily="-98" charset="0"/>
                <a:cs typeface="Arial" pitchFamily="-98" charset="0"/>
              </a:rPr>
              <a:t>display:none</a:t>
            </a:r>
            <a:r>
              <a:rPr lang="de-CH" sz="1400" b="1" dirty="0">
                <a:latin typeface="Arial" pitchFamily="-98" charset="0"/>
                <a:ea typeface="Arial" pitchFamily="-98" charset="0"/>
                <a:cs typeface="Arial" pitchFamily="-98" charset="0"/>
              </a:rPr>
              <a:t> nicht verwenden!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6759268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HILFSMITTEL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136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5" name="Rechteck 4"/>
          <p:cNvSpPr/>
          <p:nvPr/>
        </p:nvSpPr>
        <p:spPr>
          <a:xfrm>
            <a:off x="528897" y="1902892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Zum Prüfen: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http://</a:t>
            </a:r>
            <a:r>
              <a:rPr lang="de-CH" dirty="0" err="1"/>
              <a:t>www.cynthiasays.com</a:t>
            </a:r>
            <a:r>
              <a:rPr lang="de-CH" dirty="0"/>
              <a:t>/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W3C </a:t>
            </a:r>
            <a:r>
              <a:rPr lang="de-CH" dirty="0" err="1"/>
              <a:t>Validator</a:t>
            </a:r>
            <a:endParaRPr lang="de-CH" dirty="0"/>
          </a:p>
          <a:p>
            <a:pPr marL="342900" indent="-342900">
              <a:buFont typeface="Arial"/>
              <a:buChar char="•"/>
            </a:pPr>
            <a:r>
              <a:rPr lang="de-CH" dirty="0"/>
              <a:t>Wave Add-on für Browser</a:t>
            </a:r>
          </a:p>
          <a:p>
            <a:pPr marL="342900" indent="-342900">
              <a:buFont typeface="Arial"/>
              <a:buChar char="•"/>
            </a:pPr>
            <a:r>
              <a:rPr lang="de-CH" dirty="0"/>
              <a:t>https://www.wuhcag.com/wcag-checklist/</a:t>
            </a:r>
          </a:p>
          <a:p>
            <a:endParaRPr lang="de-CH" dirty="0"/>
          </a:p>
          <a:p>
            <a:r>
              <a:rPr lang="de-CH" dirty="0"/>
              <a:t>CSS ausschalten: im Web Developer Toolbar von Firefox z.B. oder im Code: 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Verstehe ich meine Website immer noch?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Könnte ich sie mit verbundenen Augen und </a:t>
            </a:r>
            <a:r>
              <a:rPr lang="de-CH" dirty="0" err="1"/>
              <a:t>Screenreader</a:t>
            </a:r>
            <a:r>
              <a:rPr lang="de-CH" dirty="0"/>
              <a:t> auch noch bedienen?</a:t>
            </a:r>
          </a:p>
        </p:txBody>
      </p:sp>
    </p:spTree>
    <p:extLst>
      <p:ext uri="{BB962C8B-B14F-4D97-AF65-F5344CB8AC3E}">
        <p14:creationId xmlns:p14="http://schemas.microsoft.com/office/powerpoint/2010/main" val="28303422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CHECKLISTE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137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5" name="Rechteck 4"/>
          <p:cNvSpPr/>
          <p:nvPr/>
        </p:nvSpPr>
        <p:spPr>
          <a:xfrm>
            <a:off x="528896" y="1563595"/>
            <a:ext cx="8615103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Alt-Tag bei </a:t>
            </a:r>
            <a:r>
              <a:rPr lang="de-CH" dirty="0" err="1"/>
              <a:t>img</a:t>
            </a:r>
            <a:endParaRPr lang="de-CH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Title-Tag bei </a:t>
            </a:r>
            <a:r>
              <a:rPr lang="de-CH" dirty="0" err="1"/>
              <a:t>img</a:t>
            </a:r>
            <a:r>
              <a:rPr lang="de-CH" dirty="0"/>
              <a:t>, 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Skip-Navi mit CSS Klasse (</a:t>
            </a:r>
            <a:r>
              <a:rPr lang="de-CH" dirty="0" err="1"/>
              <a:t>offscreen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Hinweis auf aktiven Navigationspunkt durch nachstehendes &lt;span </a:t>
            </a:r>
            <a:r>
              <a:rPr lang="de-CH" dirty="0" err="1"/>
              <a:t>class</a:t>
            </a:r>
            <a:r>
              <a:rPr lang="de-CH" dirty="0"/>
              <a:t>=„</a:t>
            </a:r>
            <a:r>
              <a:rPr lang="de-CH" dirty="0" err="1"/>
              <a:t>offscreen</a:t>
            </a:r>
            <a:r>
              <a:rPr lang="de-CH" dirty="0"/>
              <a:t>“&gt;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Durchtabbar</a:t>
            </a:r>
            <a:r>
              <a:rPr lang="de-CH" dirty="0"/>
              <a:t> (</a:t>
            </a:r>
            <a:r>
              <a:rPr lang="de-CH" dirty="0" err="1"/>
              <a:t>tabindex</a:t>
            </a:r>
            <a:r>
              <a:rPr lang="de-CH" dirty="0"/>
              <a:t>), falls nötig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Accesskeys</a:t>
            </a:r>
            <a:r>
              <a:rPr lang="de-CH" dirty="0"/>
              <a:t>, falls nötig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Farbkontraste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Anreihung ähnlicher Inhalte durch &lt;li&gt; statt &lt;div&gt;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Label-Tags bei Formularen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Ich deaktiviere alle meine CSS-Files =&gt; Verstehe ich es immer noch?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Screenreader</a:t>
            </a:r>
            <a:r>
              <a:rPr lang="de-CH" dirty="0"/>
              <a:t> aktivieren und mal schauen, ob man zurecht kommt.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CH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04481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7066" y="2756631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WAS REPETIEREN?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37354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7066" y="2756631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HAUSAUFGABEN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617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index.html</a:t>
            </a:r>
            <a:r>
              <a:rPr lang="de-DE" dirty="0">
                <a:latin typeface="Arial"/>
                <a:cs typeface="Arial"/>
              </a:rPr>
              <a:t> wird </a:t>
            </a:r>
            <a:r>
              <a:rPr lang="de-DE" dirty="0" err="1">
                <a:latin typeface="Arial"/>
                <a:cs typeface="Arial"/>
              </a:rPr>
              <a:t>standardmässig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>
                <a:cs typeface="Arial"/>
              </a:rPr>
              <a:t>aufgerufen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AUFRUF der STARTDATEI</a:t>
            </a:r>
          </a:p>
        </p:txBody>
      </p:sp>
      <p:sp>
        <p:nvSpPr>
          <p:cNvPr id="10" name="Rechteck 9"/>
          <p:cNvSpPr/>
          <p:nvPr/>
        </p:nvSpPr>
        <p:spPr>
          <a:xfrm>
            <a:off x="2194051" y="3275064"/>
            <a:ext cx="479779" cy="2519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826230" y="3275064"/>
            <a:ext cx="562563" cy="2519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388793" y="3275064"/>
            <a:ext cx="2031999" cy="2519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420792" y="3275064"/>
            <a:ext cx="338667" cy="251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759458" y="3275064"/>
            <a:ext cx="1157112" cy="251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115028" y="3170340"/>
            <a:ext cx="5881431" cy="584776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http://</a:t>
            </a:r>
            <a:r>
              <a:rPr lang="de-DE" sz="2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www.meinfrüchteladen.ch</a:t>
            </a:r>
            <a:r>
              <a:rPr lang="de-DE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e-DE" sz="2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index.html</a:t>
            </a:r>
            <a:endParaRPr lang="de-DE" sz="20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endParaRPr lang="de-DE" sz="1000" dirty="0">
              <a:latin typeface="Arial"/>
              <a:cs typeface="Arial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391605" y="3499603"/>
            <a:ext cx="36000" cy="432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061414" y="3499603"/>
            <a:ext cx="36000" cy="8279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376570" y="3499604"/>
            <a:ext cx="36000" cy="10079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580717" y="3481403"/>
            <a:ext cx="36000" cy="12239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619169" y="3481402"/>
            <a:ext cx="36000" cy="15839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28" name="Textplatzhalter 2"/>
          <p:cNvSpPr txBox="1">
            <a:spLocks/>
          </p:cNvSpPr>
          <p:nvPr/>
        </p:nvSpPr>
        <p:spPr>
          <a:xfrm>
            <a:off x="1475327" y="3755117"/>
            <a:ext cx="982386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Web-Protokoll</a:t>
            </a:r>
          </a:p>
          <a:p>
            <a:pPr algn="r"/>
            <a:endParaRPr lang="de-DE" sz="1000" dirty="0">
              <a:latin typeface="Arial"/>
              <a:cs typeface="Arial"/>
            </a:endParaRPr>
          </a:p>
        </p:txBody>
      </p:sp>
      <p:sp>
        <p:nvSpPr>
          <p:cNvPr id="29" name="Textplatzhalter 2"/>
          <p:cNvSpPr txBox="1">
            <a:spLocks/>
          </p:cNvSpPr>
          <p:nvPr/>
        </p:nvSpPr>
        <p:spPr>
          <a:xfrm>
            <a:off x="2126444" y="4147290"/>
            <a:ext cx="982386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Subdomain</a:t>
            </a:r>
          </a:p>
          <a:p>
            <a:pPr algn="r"/>
            <a:endParaRPr lang="de-DE" sz="1000" dirty="0">
              <a:latin typeface="Arial"/>
              <a:cs typeface="Arial"/>
            </a:endParaRPr>
          </a:p>
        </p:txBody>
      </p:sp>
      <p:sp>
        <p:nvSpPr>
          <p:cNvPr id="30" name="Textplatzhalter 2"/>
          <p:cNvSpPr txBox="1">
            <a:spLocks/>
          </p:cNvSpPr>
          <p:nvPr/>
        </p:nvSpPr>
        <p:spPr>
          <a:xfrm>
            <a:off x="3448998" y="4331054"/>
            <a:ext cx="982386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Domain</a:t>
            </a:r>
          </a:p>
          <a:p>
            <a:pPr algn="r"/>
            <a:endParaRPr lang="de-DE" sz="1000" dirty="0">
              <a:latin typeface="Arial"/>
              <a:cs typeface="Arial"/>
            </a:endParaRPr>
          </a:p>
        </p:txBody>
      </p:sp>
      <p:sp>
        <p:nvSpPr>
          <p:cNvPr id="31" name="Textplatzhalter 2"/>
          <p:cNvSpPr txBox="1">
            <a:spLocks/>
          </p:cNvSpPr>
          <p:nvPr/>
        </p:nvSpPr>
        <p:spPr>
          <a:xfrm>
            <a:off x="4412571" y="4520359"/>
            <a:ext cx="1234378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Top-Level-Domain</a:t>
            </a:r>
          </a:p>
          <a:p>
            <a:pPr algn="r"/>
            <a:endParaRPr lang="de-DE" sz="1000" dirty="0">
              <a:latin typeface="Arial"/>
              <a:cs typeface="Arial"/>
            </a:endParaRPr>
          </a:p>
        </p:txBody>
      </p:sp>
      <p:sp>
        <p:nvSpPr>
          <p:cNvPr id="32" name="Textplatzhalter 2"/>
          <p:cNvSpPr txBox="1">
            <a:spLocks/>
          </p:cNvSpPr>
          <p:nvPr/>
        </p:nvSpPr>
        <p:spPr>
          <a:xfrm>
            <a:off x="4539761" y="4887578"/>
            <a:ext cx="2139119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Startdatei </a:t>
            </a:r>
            <a:r>
              <a:rPr lang="de-DE" sz="1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heisst</a:t>
            </a: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immer </a:t>
            </a:r>
            <a:r>
              <a:rPr lang="de-DE" sz="1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index</a:t>
            </a:r>
            <a:endParaRPr lang="de-DE" sz="10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r"/>
            <a:endParaRPr lang="de-DE" sz="1000" dirty="0">
              <a:latin typeface="Arial"/>
              <a:cs typeface="Arial"/>
            </a:endParaRPr>
          </a:p>
        </p:txBody>
      </p:sp>
      <p:grpSp>
        <p:nvGrpSpPr>
          <p:cNvPr id="47" name="Gruppierung 46"/>
          <p:cNvGrpSpPr/>
          <p:nvPr/>
        </p:nvGrpSpPr>
        <p:grpSpPr>
          <a:xfrm>
            <a:off x="2366964" y="2200443"/>
            <a:ext cx="807229" cy="563205"/>
            <a:chOff x="4309737" y="1511767"/>
            <a:chExt cx="2137125" cy="1491076"/>
          </a:xfrm>
        </p:grpSpPr>
        <p:pic>
          <p:nvPicPr>
            <p:cNvPr id="45" name="Bild 44" descr="url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772" y="1511767"/>
              <a:ext cx="1369283" cy="1292224"/>
            </a:xfrm>
            <a:prstGeom prst="rect">
              <a:avLst/>
            </a:prstGeom>
          </p:spPr>
        </p:pic>
        <p:sp>
          <p:nvSpPr>
            <p:cNvPr id="46" name="Freihandform 45"/>
            <p:cNvSpPr/>
            <p:nvPr/>
          </p:nvSpPr>
          <p:spPr>
            <a:xfrm rot="21407860">
              <a:off x="4309737" y="2183526"/>
              <a:ext cx="2137125" cy="819317"/>
            </a:xfrm>
            <a:custGeom>
              <a:avLst/>
              <a:gdLst>
                <a:gd name="connsiteX0" fmla="*/ 1259213 w 2137125"/>
                <a:gd name="connsiteY0" fmla="*/ 185024 h 819317"/>
                <a:gd name="connsiteX1" fmla="*/ 1106813 w 2137125"/>
                <a:gd name="connsiteY1" fmla="*/ 254874 h 819317"/>
                <a:gd name="connsiteX2" fmla="*/ 1014738 w 2137125"/>
                <a:gd name="connsiteY2" fmla="*/ 280274 h 819317"/>
                <a:gd name="connsiteX3" fmla="*/ 865513 w 2137125"/>
                <a:gd name="connsiteY3" fmla="*/ 312024 h 819317"/>
                <a:gd name="connsiteX4" fmla="*/ 767088 w 2137125"/>
                <a:gd name="connsiteY4" fmla="*/ 254874 h 819317"/>
                <a:gd name="connsiteX5" fmla="*/ 652788 w 2137125"/>
                <a:gd name="connsiteY5" fmla="*/ 121524 h 819317"/>
                <a:gd name="connsiteX6" fmla="*/ 605163 w 2137125"/>
                <a:gd name="connsiteY6" fmla="*/ 61199 h 819317"/>
                <a:gd name="connsiteX7" fmla="*/ 471813 w 2137125"/>
                <a:gd name="connsiteY7" fmla="*/ 874 h 819317"/>
                <a:gd name="connsiteX8" fmla="*/ 122563 w 2137125"/>
                <a:gd name="connsiteY8" fmla="*/ 108824 h 819317"/>
                <a:gd name="connsiteX9" fmla="*/ 24138 w 2137125"/>
                <a:gd name="connsiteY9" fmla="*/ 515224 h 819317"/>
                <a:gd name="connsiteX10" fmla="*/ 535313 w 2137125"/>
                <a:gd name="connsiteY10" fmla="*/ 689849 h 819317"/>
                <a:gd name="connsiteX11" fmla="*/ 1567188 w 2137125"/>
                <a:gd name="connsiteY11" fmla="*/ 816849 h 819317"/>
                <a:gd name="connsiteX12" fmla="*/ 2103763 w 2137125"/>
                <a:gd name="connsiteY12" fmla="*/ 756524 h 819317"/>
                <a:gd name="connsiteX13" fmla="*/ 2021213 w 2137125"/>
                <a:gd name="connsiteY13" fmla="*/ 553324 h 819317"/>
                <a:gd name="connsiteX14" fmla="*/ 1538613 w 2137125"/>
                <a:gd name="connsiteY14" fmla="*/ 407274 h 819317"/>
                <a:gd name="connsiteX15" fmla="*/ 1494163 w 2137125"/>
                <a:gd name="connsiteY15" fmla="*/ 270749 h 819317"/>
                <a:gd name="connsiteX16" fmla="*/ 1259213 w 2137125"/>
                <a:gd name="connsiteY16" fmla="*/ 185024 h 81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7125" h="819317">
                  <a:moveTo>
                    <a:pt x="1259213" y="185024"/>
                  </a:moveTo>
                  <a:cubicBezTo>
                    <a:pt x="1194655" y="182378"/>
                    <a:pt x="1147559" y="238999"/>
                    <a:pt x="1106813" y="254874"/>
                  </a:cubicBezTo>
                  <a:cubicBezTo>
                    <a:pt x="1066067" y="270749"/>
                    <a:pt x="1054955" y="270749"/>
                    <a:pt x="1014738" y="280274"/>
                  </a:cubicBezTo>
                  <a:cubicBezTo>
                    <a:pt x="974521" y="289799"/>
                    <a:pt x="906788" y="316257"/>
                    <a:pt x="865513" y="312024"/>
                  </a:cubicBezTo>
                  <a:cubicBezTo>
                    <a:pt x="824238" y="307791"/>
                    <a:pt x="802542" y="286624"/>
                    <a:pt x="767088" y="254874"/>
                  </a:cubicBezTo>
                  <a:cubicBezTo>
                    <a:pt x="731634" y="223124"/>
                    <a:pt x="679775" y="153803"/>
                    <a:pt x="652788" y="121524"/>
                  </a:cubicBezTo>
                  <a:cubicBezTo>
                    <a:pt x="625801" y="89245"/>
                    <a:pt x="635326" y="81307"/>
                    <a:pt x="605163" y="61199"/>
                  </a:cubicBezTo>
                  <a:cubicBezTo>
                    <a:pt x="575000" y="41091"/>
                    <a:pt x="552246" y="-7063"/>
                    <a:pt x="471813" y="874"/>
                  </a:cubicBezTo>
                  <a:cubicBezTo>
                    <a:pt x="391380" y="8811"/>
                    <a:pt x="197176" y="23099"/>
                    <a:pt x="122563" y="108824"/>
                  </a:cubicBezTo>
                  <a:cubicBezTo>
                    <a:pt x="47950" y="194549"/>
                    <a:pt x="-44654" y="418387"/>
                    <a:pt x="24138" y="515224"/>
                  </a:cubicBezTo>
                  <a:cubicBezTo>
                    <a:pt x="92930" y="612061"/>
                    <a:pt x="278138" y="639578"/>
                    <a:pt x="535313" y="689849"/>
                  </a:cubicBezTo>
                  <a:cubicBezTo>
                    <a:pt x="792488" y="740120"/>
                    <a:pt x="1305780" y="805737"/>
                    <a:pt x="1567188" y="816849"/>
                  </a:cubicBezTo>
                  <a:cubicBezTo>
                    <a:pt x="1828596" y="827961"/>
                    <a:pt x="2028092" y="800445"/>
                    <a:pt x="2103763" y="756524"/>
                  </a:cubicBezTo>
                  <a:cubicBezTo>
                    <a:pt x="2179434" y="712603"/>
                    <a:pt x="2115405" y="611532"/>
                    <a:pt x="2021213" y="553324"/>
                  </a:cubicBezTo>
                  <a:cubicBezTo>
                    <a:pt x="1927021" y="495116"/>
                    <a:pt x="1626455" y="454370"/>
                    <a:pt x="1538613" y="407274"/>
                  </a:cubicBezTo>
                  <a:cubicBezTo>
                    <a:pt x="1450771" y="360178"/>
                    <a:pt x="1541788" y="310436"/>
                    <a:pt x="1494163" y="270749"/>
                  </a:cubicBezTo>
                  <a:cubicBezTo>
                    <a:pt x="1446538" y="231062"/>
                    <a:pt x="1323771" y="187670"/>
                    <a:pt x="1259213" y="185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Arial"/>
              </a:endParaRPr>
            </a:p>
          </p:txBody>
        </p:sp>
      </p:grpSp>
      <p:sp>
        <p:nvSpPr>
          <p:cNvPr id="33" name="Rechteck 32"/>
          <p:cNvSpPr/>
          <p:nvPr/>
        </p:nvSpPr>
        <p:spPr>
          <a:xfrm>
            <a:off x="2756364" y="2630341"/>
            <a:ext cx="36000" cy="5759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48" name="Abgerundete rechteckige Legende 47"/>
          <p:cNvSpPr/>
          <p:nvPr/>
        </p:nvSpPr>
        <p:spPr>
          <a:xfrm rot="10800000">
            <a:off x="2826229" y="2623780"/>
            <a:ext cx="489882" cy="162172"/>
          </a:xfrm>
          <a:prstGeom prst="wedgeRoundRectCallout">
            <a:avLst>
              <a:gd name="adj1" fmla="val 54069"/>
              <a:gd name="adj2" fmla="val 90339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/>
            </a:endParaRPr>
          </a:p>
        </p:txBody>
      </p:sp>
      <p:sp>
        <p:nvSpPr>
          <p:cNvPr id="49" name="Textplatzhalter 2"/>
          <p:cNvSpPr txBox="1">
            <a:spLocks/>
          </p:cNvSpPr>
          <p:nvPr/>
        </p:nvSpPr>
        <p:spPr>
          <a:xfrm>
            <a:off x="2807776" y="2573355"/>
            <a:ext cx="982386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Sorry!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2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1" grpId="0"/>
      <p:bldP spid="32" grpId="0"/>
      <p:bldP spid="33" grpId="0" animBg="1"/>
      <p:bldP spid="4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140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ENTWICKLUNGSUMGEBUNG / SPRACHEN / STATISCHE WEBSITE / SYNTAX / GRUNDGERÜST / QUELLCODE, DOM und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HAUSAUFGABEN / REPETITION / HELPER TOOLS / TEST II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TESTBESPRECHUNG / WORKFLOW / SCREENDESIGN ÜBERSETZEN 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lkenförmige Legende 4"/>
          <p:cNvSpPr/>
          <p:nvPr/>
        </p:nvSpPr>
        <p:spPr>
          <a:xfrm>
            <a:off x="310009" y="1095476"/>
            <a:ext cx="8750239" cy="5587439"/>
          </a:xfrm>
          <a:prstGeom prst="cloudCallout">
            <a:avLst>
              <a:gd name="adj1" fmla="val -46616"/>
              <a:gd name="adj2" fmla="val 4057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1624092" y="4500160"/>
            <a:ext cx="1707221" cy="40011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000" dirty="0">
                <a:cs typeface="Arial"/>
              </a:rPr>
              <a:t>Klasse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9758444" y="436253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_blank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9787581" y="528478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color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>
          <a:xfrm>
            <a:off x="11980903" y="1624726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position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9373880" y="2383252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linear-gradient</a:t>
            </a:r>
          </a:p>
        </p:txBody>
      </p:sp>
      <p:sp>
        <p:nvSpPr>
          <p:cNvPr id="11" name="Textplatzhalter 2"/>
          <p:cNvSpPr txBox="1">
            <a:spLocks/>
          </p:cNvSpPr>
          <p:nvPr/>
        </p:nvSpPr>
        <p:spPr>
          <a:xfrm>
            <a:off x="9701687" y="6155932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rgba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12328099" y="234194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overlfow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10740451" y="5054534"/>
            <a:ext cx="225286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text-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decoration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11324990" y="327828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relativer Pfad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11396548" y="4177014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@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 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url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9633341" y="320380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WOFF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11043511" y="876332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&lt;link ... &gt;</a:t>
            </a:r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807543" y="1901967"/>
            <a:ext cx="210964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position:absolute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9294373" y="42545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font-family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: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9879563" y="374342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border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-radius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9779509" y="1179305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!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important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0455654" y="2739586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display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9717578" y="16509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2115697" y="3179618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Attribut</a:t>
            </a:r>
          </a:p>
        </p:txBody>
      </p:sp>
      <p:sp>
        <p:nvSpPr>
          <p:cNvPr id="27" name="Titel 3"/>
          <p:cNvSpPr>
            <a:spLocks noGrp="1"/>
          </p:cNvSpPr>
          <p:nvPr>
            <p:ph type="title"/>
          </p:nvPr>
        </p:nvSpPr>
        <p:spPr>
          <a:xfrm>
            <a:off x="457199" y="512096"/>
            <a:ext cx="8686801" cy="523220"/>
          </a:xfrm>
        </p:spPr>
        <p:txBody>
          <a:bodyPr/>
          <a:lstStyle/>
          <a:p>
            <a:pPr algn="l"/>
            <a:r>
              <a:rPr lang="de-DE"/>
              <a:t>GedächtnisLücke</a:t>
            </a:r>
            <a:endParaRPr lang="de-DE" dirty="0"/>
          </a:p>
        </p:txBody>
      </p:sp>
      <p:sp>
        <p:nvSpPr>
          <p:cNvPr id="28" name="Textplatzhalter 2"/>
          <p:cNvSpPr txBox="1">
            <a:spLocks/>
          </p:cNvSpPr>
          <p:nvPr/>
        </p:nvSpPr>
        <p:spPr>
          <a:xfrm>
            <a:off x="9869978" y="18033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29" name="Textplatzhalter 2"/>
          <p:cNvSpPr txBox="1">
            <a:spLocks/>
          </p:cNvSpPr>
          <p:nvPr/>
        </p:nvSpPr>
        <p:spPr>
          <a:xfrm>
            <a:off x="937785" y="4785872"/>
            <a:ext cx="3591548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transform:translate</a:t>
            </a: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(__%,__%)</a:t>
            </a:r>
          </a:p>
        </p:txBody>
      </p:sp>
      <p:sp>
        <p:nvSpPr>
          <p:cNvPr id="30" name="Textplatzhalter 2"/>
          <p:cNvSpPr txBox="1">
            <a:spLocks/>
          </p:cNvSpPr>
          <p:nvPr/>
        </p:nvSpPr>
        <p:spPr>
          <a:xfrm>
            <a:off x="5115337" y="2705314"/>
            <a:ext cx="232279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transform:translate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31" name="Textplatzhalter 2"/>
          <p:cNvSpPr txBox="1">
            <a:spLocks/>
          </p:cNvSpPr>
          <p:nvPr/>
        </p:nvSpPr>
        <p:spPr>
          <a:xfrm>
            <a:off x="6110474" y="1492644"/>
            <a:ext cx="902811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: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hover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32" name="Textplatzhalter 2"/>
          <p:cNvSpPr txBox="1">
            <a:spLocks/>
          </p:cNvSpPr>
          <p:nvPr/>
        </p:nvSpPr>
        <p:spPr>
          <a:xfrm>
            <a:off x="781590" y="3290228"/>
            <a:ext cx="144302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@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font</a:t>
            </a: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-face</a:t>
            </a:r>
          </a:p>
        </p:txBody>
      </p:sp>
      <p:sp>
        <p:nvSpPr>
          <p:cNvPr id="33" name="Textplatzhalter 2"/>
          <p:cNvSpPr txBox="1">
            <a:spLocks/>
          </p:cNvSpPr>
          <p:nvPr/>
        </p:nvSpPr>
        <p:spPr>
          <a:xfrm>
            <a:off x="3867638" y="3910338"/>
            <a:ext cx="1225365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text-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align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34" name="Textplatzhalter 2"/>
          <p:cNvSpPr txBox="1">
            <a:spLocks/>
          </p:cNvSpPr>
          <p:nvPr/>
        </p:nvSpPr>
        <p:spPr>
          <a:xfrm>
            <a:off x="7035879" y="3710040"/>
            <a:ext cx="189549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margin</a:t>
            </a: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: 0 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auto</a:t>
            </a: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;</a:t>
            </a:r>
          </a:p>
        </p:txBody>
      </p:sp>
      <p:sp>
        <p:nvSpPr>
          <p:cNvPr id="35" name="Textplatzhalter 2"/>
          <p:cNvSpPr txBox="1">
            <a:spLocks/>
          </p:cNvSpPr>
          <p:nvPr/>
        </p:nvSpPr>
        <p:spPr>
          <a:xfrm>
            <a:off x="4138734" y="1736182"/>
            <a:ext cx="163718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vertical-align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5860635" y="2041872"/>
            <a:ext cx="1211089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table-cell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37" name="Textplatzhalter 2"/>
          <p:cNvSpPr txBox="1">
            <a:spLocks/>
          </p:cNvSpPr>
          <p:nvPr/>
        </p:nvSpPr>
        <p:spPr>
          <a:xfrm>
            <a:off x="6321394" y="5325019"/>
            <a:ext cx="455548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008000"/>
                </a:solidFill>
                <a:cs typeface="Arial"/>
              </a:rPr>
              <a:t>alt</a:t>
            </a:r>
          </a:p>
        </p:txBody>
      </p:sp>
      <p:sp>
        <p:nvSpPr>
          <p:cNvPr id="38" name="Textplatzhalter 2"/>
          <p:cNvSpPr txBox="1">
            <a:spLocks/>
          </p:cNvSpPr>
          <p:nvPr/>
        </p:nvSpPr>
        <p:spPr>
          <a:xfrm>
            <a:off x="1292245" y="2515268"/>
            <a:ext cx="1595309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F0000"/>
                </a:solidFill>
                <a:cs typeface="Arial"/>
              </a:rPr>
              <a:t>Accessibility</a:t>
            </a:r>
            <a:endParaRPr lang="de-DE" sz="2000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39" name="Textplatzhalter 2"/>
          <p:cNvSpPr txBox="1">
            <a:spLocks/>
          </p:cNvSpPr>
          <p:nvPr/>
        </p:nvSpPr>
        <p:spPr>
          <a:xfrm>
            <a:off x="2483724" y="5843483"/>
            <a:ext cx="926055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F0000"/>
                </a:solidFill>
                <a:cs typeface="Arial"/>
              </a:rPr>
              <a:t>Retina</a:t>
            </a:r>
          </a:p>
        </p:txBody>
      </p:sp>
      <p:sp>
        <p:nvSpPr>
          <p:cNvPr id="40" name="Textplatzhalter 2"/>
          <p:cNvSpPr txBox="1">
            <a:spLocks/>
          </p:cNvSpPr>
          <p:nvPr/>
        </p:nvSpPr>
        <p:spPr>
          <a:xfrm>
            <a:off x="2497117" y="3433627"/>
            <a:ext cx="249449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984807"/>
                </a:solidFill>
                <a:cs typeface="Arial"/>
              </a:rPr>
              <a:t>background-position</a:t>
            </a:r>
          </a:p>
        </p:txBody>
      </p:sp>
      <p:sp>
        <p:nvSpPr>
          <p:cNvPr id="41" name="Textplatzhalter 2"/>
          <p:cNvSpPr txBox="1">
            <a:spLocks/>
          </p:cNvSpPr>
          <p:nvPr/>
        </p:nvSpPr>
        <p:spPr>
          <a:xfrm>
            <a:off x="5710832" y="3821669"/>
            <a:ext cx="72655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008000"/>
                </a:solidFill>
                <a:cs typeface="Arial"/>
              </a:rPr>
              <a:t>label</a:t>
            </a:r>
            <a:endParaRPr lang="de-DE" sz="2000" dirty="0">
              <a:solidFill>
                <a:srgbClr val="008000"/>
              </a:solidFill>
              <a:cs typeface="Arial"/>
            </a:endParaRPr>
          </a:p>
        </p:txBody>
      </p:sp>
      <p:sp>
        <p:nvSpPr>
          <p:cNvPr id="42" name="Textplatzhalter 2"/>
          <p:cNvSpPr txBox="1">
            <a:spLocks/>
          </p:cNvSpPr>
          <p:nvPr/>
        </p:nvSpPr>
        <p:spPr>
          <a:xfrm>
            <a:off x="761043" y="3861843"/>
            <a:ext cx="1809835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F0000"/>
                </a:solidFill>
                <a:cs typeface="Arial"/>
              </a:rPr>
              <a:t>inline-Element</a:t>
            </a:r>
          </a:p>
        </p:txBody>
      </p:sp>
      <p:sp>
        <p:nvSpPr>
          <p:cNvPr id="43" name="Textplatzhalter 2"/>
          <p:cNvSpPr txBox="1">
            <a:spLocks/>
          </p:cNvSpPr>
          <p:nvPr/>
        </p:nvSpPr>
        <p:spPr>
          <a:xfrm>
            <a:off x="3367289" y="5378973"/>
            <a:ext cx="2493992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F0000"/>
                </a:solidFill>
                <a:cs typeface="Arial"/>
              </a:rPr>
              <a:t>inline-block-Element</a:t>
            </a:r>
          </a:p>
        </p:txBody>
      </p:sp>
      <p:sp>
        <p:nvSpPr>
          <p:cNvPr id="44" name="Textplatzhalter 2"/>
          <p:cNvSpPr txBox="1">
            <a:spLocks/>
          </p:cNvSpPr>
          <p:nvPr/>
        </p:nvSpPr>
        <p:spPr>
          <a:xfrm>
            <a:off x="6970361" y="2343746"/>
            <a:ext cx="1809710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F0000"/>
                </a:solidFill>
                <a:cs typeface="Arial"/>
              </a:rPr>
              <a:t>block-Element</a:t>
            </a:r>
          </a:p>
        </p:txBody>
      </p:sp>
      <p:sp>
        <p:nvSpPr>
          <p:cNvPr id="45" name="Textplatzhalter 2"/>
          <p:cNvSpPr txBox="1">
            <a:spLocks/>
          </p:cNvSpPr>
          <p:nvPr/>
        </p:nvSpPr>
        <p:spPr>
          <a:xfrm>
            <a:off x="3619636" y="2365914"/>
            <a:ext cx="114358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@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media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46" name="Textplatzhalter 2"/>
          <p:cNvSpPr txBox="1">
            <a:spLocks/>
          </p:cNvSpPr>
          <p:nvPr/>
        </p:nvSpPr>
        <p:spPr>
          <a:xfrm>
            <a:off x="6157814" y="4785520"/>
            <a:ext cx="142859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border</a:t>
            </a: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-box</a:t>
            </a:r>
          </a:p>
        </p:txBody>
      </p:sp>
      <p:sp>
        <p:nvSpPr>
          <p:cNvPr id="47" name="Textplatzhalter 2"/>
          <p:cNvSpPr txBox="1">
            <a:spLocks/>
          </p:cNvSpPr>
          <p:nvPr/>
        </p:nvSpPr>
        <p:spPr>
          <a:xfrm>
            <a:off x="5488456" y="3231089"/>
            <a:ext cx="1339329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box-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sizing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48" name="Textplatzhalter 2"/>
          <p:cNvSpPr txBox="1">
            <a:spLocks/>
          </p:cNvSpPr>
          <p:nvPr/>
        </p:nvSpPr>
        <p:spPr>
          <a:xfrm>
            <a:off x="1900213" y="5212450"/>
            <a:ext cx="982661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008000"/>
                </a:solidFill>
                <a:cs typeface="Arial"/>
              </a:rPr>
              <a:t>iFrame</a:t>
            </a:r>
            <a:endParaRPr lang="de-DE" sz="2000" dirty="0">
              <a:solidFill>
                <a:srgbClr val="008000"/>
              </a:solidFill>
              <a:cs typeface="Arial"/>
            </a:endParaRPr>
          </a:p>
        </p:txBody>
      </p:sp>
      <p:sp>
        <p:nvSpPr>
          <p:cNvPr id="49" name="Textplatzhalter 2"/>
          <p:cNvSpPr txBox="1">
            <a:spLocks/>
          </p:cNvSpPr>
          <p:nvPr/>
        </p:nvSpPr>
        <p:spPr>
          <a:xfrm>
            <a:off x="2826936" y="4140725"/>
            <a:ext cx="74083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008000"/>
                </a:solidFill>
                <a:cs typeface="Arial"/>
              </a:rPr>
              <a:t>table</a:t>
            </a:r>
            <a:endParaRPr lang="de-DE" sz="2000" dirty="0">
              <a:solidFill>
                <a:srgbClr val="008000"/>
              </a:solidFill>
              <a:cs typeface="Arial"/>
            </a:endParaRPr>
          </a:p>
        </p:txBody>
      </p:sp>
      <p:sp>
        <p:nvSpPr>
          <p:cNvPr id="50" name="Textplatzhalter 2"/>
          <p:cNvSpPr txBox="1">
            <a:spLocks/>
          </p:cNvSpPr>
          <p:nvPr/>
        </p:nvSpPr>
        <p:spPr>
          <a:xfrm>
            <a:off x="4737100" y="4477313"/>
            <a:ext cx="130626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79646">
                    <a:lumMod val="50000"/>
                  </a:srgbClr>
                </a:solidFill>
                <a:cs typeface="Arial"/>
              </a:rPr>
              <a:t>.</a:t>
            </a:r>
            <a:r>
              <a:rPr lang="de-DE" sz="2000" dirty="0" err="1">
                <a:solidFill>
                  <a:srgbClr val="F79646">
                    <a:lumMod val="50000"/>
                  </a:srgbClr>
                </a:solidFill>
                <a:cs typeface="Arial"/>
              </a:rPr>
              <a:t>offscreen</a:t>
            </a:r>
            <a:endParaRPr lang="de-DE" sz="2000" dirty="0">
              <a:solidFill>
                <a:srgbClr val="F79646">
                  <a:lumMod val="50000"/>
                </a:srgbClr>
              </a:solidFill>
              <a:cs typeface="Arial"/>
            </a:endParaRPr>
          </a:p>
        </p:txBody>
      </p:sp>
      <p:sp>
        <p:nvSpPr>
          <p:cNvPr id="51" name="Textplatzhalter 2"/>
          <p:cNvSpPr txBox="1">
            <a:spLocks/>
          </p:cNvSpPr>
          <p:nvPr/>
        </p:nvSpPr>
        <p:spPr>
          <a:xfrm>
            <a:off x="7466853" y="3125807"/>
            <a:ext cx="983037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984807"/>
                </a:solidFill>
                <a:cs typeface="Arial"/>
              </a:rPr>
              <a:t>display</a:t>
            </a:r>
            <a:endParaRPr lang="de-DE" sz="2000" dirty="0">
              <a:solidFill>
                <a:srgbClr val="984807"/>
              </a:solidFill>
              <a:cs typeface="Arial"/>
            </a:endParaRPr>
          </a:p>
        </p:txBody>
      </p:sp>
      <p:sp>
        <p:nvSpPr>
          <p:cNvPr id="52" name="Textplatzhalter 2"/>
          <p:cNvSpPr txBox="1">
            <a:spLocks/>
          </p:cNvSpPr>
          <p:nvPr/>
        </p:nvSpPr>
        <p:spPr>
          <a:xfrm>
            <a:off x="1276050" y="1114120"/>
            <a:ext cx="78692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984807"/>
                </a:solidFill>
                <a:cs typeface="Arial"/>
              </a:rPr>
              <a:t>CSS</a:t>
            </a:r>
          </a:p>
        </p:txBody>
      </p:sp>
      <p:sp>
        <p:nvSpPr>
          <p:cNvPr id="53" name="Textplatzhalter 2"/>
          <p:cNvSpPr txBox="1">
            <a:spLocks/>
          </p:cNvSpPr>
          <p:nvPr/>
        </p:nvSpPr>
        <p:spPr>
          <a:xfrm>
            <a:off x="491000" y="1104660"/>
            <a:ext cx="1047755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008000"/>
                </a:solidFill>
                <a:cs typeface="Arial"/>
              </a:rPr>
              <a:t>HTML</a:t>
            </a:r>
          </a:p>
        </p:txBody>
      </p:sp>
      <p:sp>
        <p:nvSpPr>
          <p:cNvPr id="54" name="Textplatzhalter 2"/>
          <p:cNvSpPr txBox="1">
            <a:spLocks/>
          </p:cNvSpPr>
          <p:nvPr/>
        </p:nvSpPr>
        <p:spPr>
          <a:xfrm>
            <a:off x="1874457" y="1114120"/>
            <a:ext cx="144730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FF0000"/>
                </a:solidFill>
                <a:cs typeface="Arial"/>
              </a:rPr>
              <a:t>Theorie</a:t>
            </a:r>
          </a:p>
        </p:txBody>
      </p:sp>
      <p:sp>
        <p:nvSpPr>
          <p:cNvPr id="55" name="Textplatzhalter 2"/>
          <p:cNvSpPr txBox="1">
            <a:spLocks/>
          </p:cNvSpPr>
          <p:nvPr/>
        </p:nvSpPr>
        <p:spPr>
          <a:xfrm>
            <a:off x="2613802" y="2890000"/>
            <a:ext cx="2123298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srgbClr val="984807"/>
                </a:solidFill>
                <a:cs typeface="Arial"/>
              </a:rPr>
              <a:t>device</a:t>
            </a:r>
            <a:r>
              <a:rPr lang="de-DE" sz="2000" dirty="0">
                <a:solidFill>
                  <a:srgbClr val="984807"/>
                </a:solidFill>
                <a:cs typeface="Arial"/>
              </a:rPr>
              <a:t>-pixel-ratio</a:t>
            </a:r>
          </a:p>
        </p:txBody>
      </p:sp>
      <p:sp>
        <p:nvSpPr>
          <p:cNvPr id="56" name="Textplatzhalter 2"/>
          <p:cNvSpPr txBox="1">
            <a:spLocks/>
          </p:cNvSpPr>
          <p:nvPr/>
        </p:nvSpPr>
        <p:spPr>
          <a:xfrm>
            <a:off x="3839383" y="6070726"/>
            <a:ext cx="1795433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srgbClr val="984807"/>
                </a:solidFill>
                <a:cs typeface="Arial"/>
              </a:rPr>
              <a:t>min-resolution</a:t>
            </a:r>
          </a:p>
        </p:txBody>
      </p:sp>
    </p:spTree>
    <p:extLst>
      <p:ext uri="{BB962C8B-B14F-4D97-AF65-F5344CB8AC3E}">
        <p14:creationId xmlns:p14="http://schemas.microsoft.com/office/powerpoint/2010/main" val="1717677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142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728274"/>
            <a:ext cx="8229600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HAUSAUFGABEN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38043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03204" y="2449713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latin typeface="Arial"/>
                <a:cs typeface="Arial"/>
              </a:rPr>
              <a:t>REKAPITULIEREN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FLOAT / CLEAR</a:t>
            </a:r>
            <a:endParaRPr lang="de-DE" sz="6000" dirty="0">
              <a:latin typeface="Arial"/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143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9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03204" y="2449713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latin typeface="Arial"/>
                <a:cs typeface="Arial"/>
              </a:rPr>
              <a:t>REKAPITULIEREN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POSITIONIEREN</a:t>
            </a:r>
            <a:endParaRPr lang="de-DE" sz="6000" dirty="0">
              <a:latin typeface="Arial"/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144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301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ZWISCHENTEST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40 Minuten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145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131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146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728274"/>
            <a:ext cx="8229600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HAUSAUFGABEN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432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Schachbrett </a:t>
            </a:r>
            <a:r>
              <a:rPr lang="mr-IN" dirty="0"/>
              <a:t>–</a:t>
            </a:r>
            <a:r>
              <a:rPr lang="de-CH" dirty="0"/>
              <a:t> mit </a:t>
            </a:r>
            <a:r>
              <a:rPr lang="de-DE" dirty="0"/>
              <a:t>&lt;</a:t>
            </a:r>
            <a:r>
              <a:rPr lang="de-DE" dirty="0" err="1"/>
              <a:t>table</a:t>
            </a:r>
            <a:r>
              <a:rPr lang="de-DE" dirty="0"/>
              <a:t>&gt; und CSS-</a:t>
            </a:r>
            <a:r>
              <a:rPr lang="de-DE" dirty="0" err="1"/>
              <a:t>Selektor</a:t>
            </a:r>
            <a:r>
              <a:rPr lang="de-DE" dirty="0"/>
              <a:t> 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 t="50174" r="49985"/>
          <a:stretch>
            <a:fillRect/>
          </a:stretch>
        </p:blipFill>
        <p:spPr bwMode="auto">
          <a:xfrm>
            <a:off x="3437655" y="2670460"/>
            <a:ext cx="1868996" cy="1861965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7969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892552"/>
          </a:xfrm>
        </p:spPr>
        <p:txBody>
          <a:bodyPr/>
          <a:lstStyle/>
          <a:p>
            <a:r>
              <a:rPr lang="de-DE" dirty="0"/>
              <a:t>Schreibe seitlich vom Formular, um welches HTML-Tag und den Typ dazu es sich handelt.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148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FELDER</a:t>
            </a:r>
          </a:p>
        </p:txBody>
      </p:sp>
      <p:pic>
        <p:nvPicPr>
          <p:cNvPr id="3" name="Bild 2" descr="Bildschirmfoto 2016-11-14 um 16.18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r="4437"/>
          <a:stretch/>
        </p:blipFill>
        <p:spPr>
          <a:xfrm>
            <a:off x="2876581" y="1937136"/>
            <a:ext cx="2540076" cy="48473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62382" y="2103183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text</a:t>
            </a:r>
            <a:r>
              <a:rPr lang="de-CH" sz="1200" dirty="0"/>
              <a:t>"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56913" y="2362167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text</a:t>
            </a:r>
            <a:r>
              <a:rPr lang="de-CH" sz="1200" dirty="0"/>
              <a:t>"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356913" y="2658922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type="email"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356913" y="2920066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password</a:t>
            </a:r>
            <a:r>
              <a:rPr lang="de-CH" sz="1200" dirty="0"/>
              <a:t>"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56913" y="3193080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tel</a:t>
            </a:r>
            <a:r>
              <a:rPr lang="de-CH" sz="1200" dirty="0"/>
              <a:t>"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356913" y="3477965"/>
            <a:ext cx="205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url</a:t>
            </a:r>
            <a:r>
              <a:rPr lang="de-CH" sz="1200" dirty="0"/>
              <a:t>"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56913" y="3739109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radio</a:t>
            </a:r>
            <a:r>
              <a:rPr lang="de-CH" sz="1200" dirty="0"/>
              <a:t>" </a:t>
            </a:r>
            <a:r>
              <a:rPr lang="de-CH" sz="1200" dirty="0" err="1"/>
              <a:t>name</a:t>
            </a:r>
            <a:r>
              <a:rPr lang="de-CH" sz="1200" dirty="0"/>
              <a:t>="identisch"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356913" y="3976513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checkbox</a:t>
            </a:r>
            <a:r>
              <a:rPr lang="de-CH" sz="1200" dirty="0"/>
              <a:t>"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356913" y="4237657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number</a:t>
            </a:r>
            <a:r>
              <a:rPr lang="de-CH" sz="1200" dirty="0"/>
              <a:t>" min="1" </a:t>
            </a:r>
            <a:r>
              <a:rPr lang="de-CH" sz="1200" dirty="0" err="1"/>
              <a:t>max</a:t>
            </a:r>
            <a:r>
              <a:rPr lang="de-CH" sz="1200" dirty="0"/>
              <a:t>="5"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356913" y="4486931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selection</a:t>
            </a:r>
            <a:r>
              <a:rPr lang="de-CH" sz="1200" dirty="0"/>
              <a:t>&gt; mit einigen &lt;</a:t>
            </a:r>
            <a:r>
              <a:rPr lang="de-CH" sz="1200" dirty="0" err="1"/>
              <a:t>option</a:t>
            </a:r>
            <a:r>
              <a:rPr lang="de-CH" sz="1200" dirty="0"/>
              <a:t>&gt;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356913" y="4807426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date</a:t>
            </a:r>
            <a:r>
              <a:rPr lang="de-CH" sz="1200" dirty="0"/>
              <a:t>"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356913" y="5081639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color</a:t>
            </a:r>
            <a:r>
              <a:rPr lang="de-CH" sz="1200" dirty="0"/>
              <a:t>"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56913" y="5363943"/>
            <a:ext cx="282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type="time"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356913" y="5589755"/>
            <a:ext cx="503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 </a:t>
            </a:r>
            <a:r>
              <a:rPr lang="de-CH" sz="1200" dirty="0" err="1"/>
              <a:t>list</a:t>
            </a:r>
            <a:r>
              <a:rPr lang="de-CH" sz="1200" dirty="0"/>
              <a:t>="</a:t>
            </a:r>
            <a:r>
              <a:rPr lang="de-CH" sz="1200" dirty="0" err="1"/>
              <a:t>browsers</a:t>
            </a:r>
            <a:r>
              <a:rPr lang="de-CH" sz="1200" dirty="0"/>
              <a:t>" und &lt;</a:t>
            </a:r>
            <a:r>
              <a:rPr lang="de-CH" sz="1200" dirty="0" err="1"/>
              <a:t>datalist</a:t>
            </a:r>
            <a:r>
              <a:rPr lang="de-CH" sz="1200" dirty="0"/>
              <a:t> </a:t>
            </a:r>
            <a:r>
              <a:rPr lang="de-CH" sz="1200" dirty="0" err="1"/>
              <a:t>id</a:t>
            </a:r>
            <a:r>
              <a:rPr lang="de-CH" sz="1200" dirty="0"/>
              <a:t>="</a:t>
            </a:r>
            <a:r>
              <a:rPr lang="de-CH" sz="1200" dirty="0" err="1"/>
              <a:t>browers</a:t>
            </a:r>
            <a:r>
              <a:rPr lang="de-CH" sz="1200" dirty="0"/>
              <a:t>" </a:t>
            </a:r>
            <a:br>
              <a:rPr lang="de-CH" sz="1200" dirty="0"/>
            </a:br>
            <a:r>
              <a:rPr lang="de-CH" sz="1200" dirty="0"/>
              <a:t>  für Type </a:t>
            </a:r>
            <a:r>
              <a:rPr lang="de-CH" sz="1200" dirty="0" err="1"/>
              <a:t>ahead</a:t>
            </a:r>
            <a:r>
              <a:rPr lang="de-CH" sz="1200" dirty="0"/>
              <a:t> Funktion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356913" y="5958836"/>
            <a:ext cx="3304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textarea</a:t>
            </a:r>
            <a:endParaRPr lang="de-CH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5356913" y="6303072"/>
            <a:ext cx="3304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reset</a:t>
            </a:r>
            <a:r>
              <a:rPr lang="de-CH" sz="1200" dirty="0"/>
              <a:t>" und &lt;</a:t>
            </a:r>
            <a:r>
              <a:rPr lang="de-CH" sz="1200" dirty="0" err="1"/>
              <a:t>input</a:t>
            </a:r>
            <a:r>
              <a:rPr lang="de-CH" sz="1200" dirty="0"/>
              <a:t> type="</a:t>
            </a:r>
            <a:r>
              <a:rPr lang="de-CH" sz="1200" dirty="0" err="1"/>
              <a:t>submit</a:t>
            </a:r>
            <a:r>
              <a:rPr lang="de-CH" sz="1200" dirty="0"/>
              <a:t>"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09756" y="2080682"/>
            <a:ext cx="319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&lt;</a:t>
            </a:r>
            <a:r>
              <a:rPr lang="de-CH" sz="1200" dirty="0" err="1"/>
              <a:t>label</a:t>
            </a:r>
            <a:r>
              <a:rPr lang="de-CH" sz="1200" dirty="0"/>
              <a:t> </a:t>
            </a:r>
            <a:r>
              <a:rPr lang="de-CH" sz="1200" dirty="0" err="1"/>
              <a:t>for</a:t>
            </a:r>
            <a:r>
              <a:rPr lang="de-CH" sz="1200" dirty="0"/>
              <a:t>="</a:t>
            </a:r>
            <a:r>
              <a:rPr lang="de-CH" sz="1200" dirty="0" err="1"/>
              <a:t>vorname</a:t>
            </a:r>
            <a:r>
              <a:rPr lang="de-CH" sz="1200" dirty="0"/>
              <a:t>"&gt;Vorname&lt;/</a:t>
            </a:r>
            <a:r>
              <a:rPr lang="de-CH" sz="1200" dirty="0" err="1"/>
              <a:t>label</a:t>
            </a:r>
            <a:r>
              <a:rPr lang="de-CH" sz="1200" dirty="0"/>
              <a:t>&gt;</a:t>
            </a:r>
            <a:br>
              <a:rPr lang="de-CH" sz="1200" dirty="0"/>
            </a:br>
            <a:r>
              <a:rPr lang="de-CH" sz="1200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1979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 SELEKTOREN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PRAXISBEISPIELE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149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9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199" y="1055768"/>
            <a:ext cx="8229600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im </a:t>
            </a:r>
            <a:r>
              <a:rPr lang="de-DE" dirty="0" err="1">
                <a:latin typeface="Arial"/>
                <a:cs typeface="Arial"/>
              </a:rPr>
              <a:t>Brackets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PROJEKT ANLEGEN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21829" y="1609437"/>
            <a:ext cx="8412480" cy="2123658"/>
          </a:xfrm>
        </p:spPr>
        <p:txBody>
          <a:bodyPr/>
          <a:lstStyle/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de-DE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Navigieren zwischen mehreren </a:t>
            </a:r>
            <a:r>
              <a:rPr lang="de-DE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r>
              <a:rPr lang="de-DE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-Dateien</a:t>
            </a:r>
            <a:endParaRPr lang="de-DE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Die erste Unterseite erstellen: </a:t>
            </a:r>
            <a:b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Vervielfältige einmal deine Datei </a:t>
            </a:r>
            <a:r>
              <a:rPr lang="de-DE" sz="1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index.html</a:t>
            </a: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benenne sie nach dem zweiten </a:t>
            </a:r>
            <a:r>
              <a:rPr lang="de-DE" sz="1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Navipunkt</a:t>
            </a: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verschiebe sie in den Ordner </a:t>
            </a:r>
            <a:r>
              <a:rPr lang="de-DE" sz="1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passe Pfade, Title-Tag, Navigation </a:t>
            </a:r>
            <a:r>
              <a:rPr lang="de-DE" sz="1000" dirty="0"/>
              <a:t>und etwas den Inhaltstext der beiden HTML-Dateien an. Navigieren zwischen den </a:t>
            </a:r>
            <a:r>
              <a:rPr lang="de-DE" sz="1000" dirty="0" err="1"/>
              <a:t>Navipunkten</a:t>
            </a:r>
            <a:r>
              <a:rPr lang="de-DE" sz="1000" dirty="0"/>
              <a:t> </a:t>
            </a:r>
            <a:r>
              <a:rPr lang="de-DE" sz="1000" dirty="0" err="1"/>
              <a:t>index.html</a:t>
            </a:r>
            <a:r>
              <a:rPr lang="de-DE" sz="1000" dirty="0"/>
              <a:t> und  dem zweiten </a:t>
            </a:r>
            <a:r>
              <a:rPr lang="de-DE" sz="1000" dirty="0" err="1"/>
              <a:t>Navipunkt</a:t>
            </a:r>
            <a:r>
              <a:rPr lang="de-DE" sz="1000" dirty="0"/>
              <a:t> zwecks Kontrolle. </a:t>
            </a: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de-DE" sz="1000" dirty="0"/>
              <a:t>Weitere Unterseiten erstellen:</a:t>
            </a:r>
            <a:br>
              <a:rPr lang="de-DE" sz="1000" dirty="0"/>
            </a:br>
            <a:r>
              <a:rPr lang="de-DE" sz="1000" dirty="0"/>
              <a:t>Vervielfältige nun die Datei im </a:t>
            </a:r>
            <a:r>
              <a:rPr lang="de-DE" sz="1000" dirty="0" err="1"/>
              <a:t>html</a:t>
            </a:r>
            <a:r>
              <a:rPr lang="de-DE" sz="1000" dirty="0"/>
              <a:t>-Ordner </a:t>
            </a:r>
            <a:r>
              <a:rPr lang="de-DE" sz="1000" dirty="0" err="1"/>
              <a:t>gemäss</a:t>
            </a:r>
            <a:r>
              <a:rPr lang="de-DE" sz="1000" dirty="0"/>
              <a:t> den restlichen </a:t>
            </a:r>
            <a:r>
              <a:rPr lang="de-DE" sz="1000" dirty="0" err="1"/>
              <a:t>Navipunkten</a:t>
            </a:r>
            <a:r>
              <a:rPr lang="de-DE" sz="1000" dirty="0"/>
              <a:t> und passen jeweils noch die Navigation an, so dass nun zwischen allen Webpages mit der Navi navigiert werden kann. Passe den Platzhalter-Text im Main-Bereich etwas an. </a:t>
            </a: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None/>
            </a:pPr>
            <a:endParaRPr lang="de-DE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None/>
            </a:pPr>
            <a:endParaRPr lang="de-DE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de-DE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Abfüllen von Inhalten je </a:t>
            </a:r>
            <a:r>
              <a:rPr lang="de-DE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r>
              <a:rPr lang="de-DE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-Datei</a:t>
            </a:r>
            <a:endParaRPr lang="de-DE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Fülle den Content-Bereich weiter ab, mit Beispielen aus dem Unterricht und berücksichtige dabei immer die Barrierefreiheit.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38699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7200" y="1949661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57200" y="2628728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57200" y="4023196"/>
            <a:ext cx="8244000" cy="615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57200" y="3332025"/>
            <a:ext cx="82296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57200" y="5280904"/>
            <a:ext cx="8244000" cy="615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Elemente, Klassen, </a:t>
            </a:r>
            <a:r>
              <a:rPr lang="de-DE" dirty="0" err="1"/>
              <a:t>ID's</a:t>
            </a:r>
            <a:r>
              <a:rPr lang="de-DE" dirty="0"/>
              <a:t>, Attribute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- NORMALE SELEKTOREN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0250" y="1882676"/>
            <a:ext cx="8063160" cy="493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p { }				Alle p-Elemente</a:t>
            </a:r>
          </a:p>
          <a:p>
            <a:pPr>
              <a:spcAft>
                <a:spcPts val="600"/>
              </a:spcAft>
            </a:pPr>
            <a:r>
              <a:rPr lang="de-DE" dirty="0"/>
              <a:t>p, a { }			Alle a-Elemente und p-Elemente</a:t>
            </a:r>
          </a:p>
          <a:p>
            <a:pPr>
              <a:spcAft>
                <a:spcPts val="600"/>
              </a:spcAft>
            </a:pPr>
            <a:r>
              <a:rPr lang="de-DE" dirty="0"/>
              <a:t>p a { }			Alle a-Elemente innerhalb von p (alle Nachfahren)</a:t>
            </a:r>
          </a:p>
          <a:p>
            <a:pPr>
              <a:spcAft>
                <a:spcPts val="600"/>
              </a:spcAft>
            </a:pPr>
            <a:r>
              <a:rPr lang="de-DE" dirty="0"/>
              <a:t>.</a:t>
            </a:r>
            <a:r>
              <a:rPr lang="de-DE" dirty="0" err="1"/>
              <a:t>foo</a:t>
            </a:r>
            <a:r>
              <a:rPr lang="de-DE" dirty="0"/>
              <a:t> { }	 		Alle Elemente der Klasse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div.foo</a:t>
            </a:r>
            <a:r>
              <a:rPr lang="de-DE" dirty="0"/>
              <a:t> { }	    		Alle div-Elemente der Klasse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div#foo</a:t>
            </a:r>
            <a:r>
              <a:rPr lang="de-DE" dirty="0"/>
              <a:t> { }	 	Alle div-Elemente mit der </a:t>
            </a:r>
            <a:r>
              <a:rPr lang="de-DE" dirty="0" err="1"/>
              <a:t>id</a:t>
            </a:r>
            <a:r>
              <a:rPr lang="de-DE" dirty="0"/>
              <a:t>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td</a:t>
            </a:r>
            <a:r>
              <a:rPr lang="de-DE" dirty="0"/>
              <a:t> </a:t>
            </a:r>
            <a:r>
              <a:rPr lang="de-DE" dirty="0" err="1"/>
              <a:t>div.foo</a:t>
            </a:r>
            <a:r>
              <a:rPr lang="de-DE" dirty="0"/>
              <a:t> { }	 	Alle div-Elemente der Klasse ’</a:t>
            </a:r>
            <a:r>
              <a:rPr lang="de-DE" dirty="0" err="1"/>
              <a:t>foo</a:t>
            </a:r>
            <a:r>
              <a:rPr lang="de-DE" dirty="0"/>
              <a:t>’ innerhalb von </a:t>
            </a:r>
            <a:r>
              <a:rPr lang="de-DE" dirty="0" err="1"/>
              <a:t>td</a:t>
            </a:r>
            <a:r>
              <a:rPr lang="de-DE" dirty="0"/>
              <a:t>, 	</a:t>
            </a:r>
            <a:br>
              <a:rPr lang="de-DE" dirty="0"/>
            </a:br>
            <a:r>
              <a:rPr lang="de-DE" dirty="0"/>
              <a:t>				d.h.  innerhalb einer Tabellenzelle </a:t>
            </a:r>
          </a:p>
          <a:p>
            <a:pPr>
              <a:spcAft>
                <a:spcPts val="600"/>
              </a:spcAft>
            </a:pPr>
            <a:r>
              <a:rPr lang="de-DE" dirty="0"/>
              <a:t>a[title] { }			Alle e-Elemente, welche das Attribute-Eigenschaft title </a:t>
            </a:r>
            <a:br>
              <a:rPr lang="de-DE" dirty="0"/>
            </a:br>
            <a:r>
              <a:rPr lang="de-DE" dirty="0"/>
              <a:t>				enthalten</a:t>
            </a:r>
          </a:p>
          <a:p>
            <a:pPr>
              <a:spcAft>
                <a:spcPts val="600"/>
              </a:spcAft>
            </a:pPr>
            <a:r>
              <a:rPr lang="de-DE" dirty="0"/>
              <a:t>a[title=klicken] { }	Alle e-Elemente, welche das Attribute title="klicken"</a:t>
            </a:r>
            <a:br>
              <a:rPr lang="de-DE" dirty="0"/>
            </a:br>
            <a:r>
              <a:rPr lang="de-DE" dirty="0"/>
              <a:t>				enthalten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946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7200" y="1949661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57200" y="2628728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Kinder, Nachbarn, Geschwister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– Kombinatorische SELEKTOREN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0250" y="1882676"/>
            <a:ext cx="80631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p &gt; </a:t>
            </a:r>
            <a:r>
              <a:rPr lang="de-DE" dirty="0" err="1"/>
              <a:t>em</a:t>
            </a:r>
            <a:r>
              <a:rPr lang="de-DE" dirty="0"/>
              <a:t> { }		Alle </a:t>
            </a:r>
            <a:r>
              <a:rPr lang="de-DE" dirty="0" err="1"/>
              <a:t>em</a:t>
            </a:r>
            <a:r>
              <a:rPr lang="de-DE" dirty="0"/>
              <a:t>-Elemente, welche Kinder (erste Einrückungsstufe)  von p sind </a:t>
            </a:r>
          </a:p>
          <a:p>
            <a:pPr>
              <a:spcAft>
                <a:spcPts val="600"/>
              </a:spcAft>
            </a:pPr>
            <a:r>
              <a:rPr lang="de-DE" dirty="0"/>
              <a:t>h1 + p { }		Das erste p-Elemente, welche als "Vor-"Nachbar h1 hat  </a:t>
            </a:r>
          </a:p>
          <a:p>
            <a:pPr>
              <a:spcAft>
                <a:spcPts val="600"/>
              </a:spcAft>
            </a:pPr>
            <a:r>
              <a:rPr lang="de-DE" dirty="0"/>
              <a:t>h1 ∼ p { }		Alle p-Elemente, welche nachstehende Geschwister von h1 sind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33246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457200" y="3242827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57200" y="4339165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57200" y="5408082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57200" y="1877578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Spezielle nutzerbeeinflusste Zustände von Elementen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</a:t>
            </a:r>
            <a:r>
              <a:rPr lang="mr-IN" dirty="0"/>
              <a:t>–</a:t>
            </a:r>
            <a:r>
              <a:rPr lang="de-DE" dirty="0"/>
              <a:t> PSEUDOKLASSEN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0250" y="1882674"/>
            <a:ext cx="795655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a:hover</a:t>
            </a:r>
            <a:r>
              <a:rPr lang="de-DE" dirty="0"/>
              <a:t>     				a-Element bei Mauskontakt</a:t>
            </a:r>
          </a:p>
          <a:p>
            <a:endParaRPr lang="de-DE" dirty="0"/>
          </a:p>
          <a:p>
            <a:r>
              <a:rPr lang="de-DE" dirty="0" err="1"/>
              <a:t>a:focus</a:t>
            </a:r>
            <a:r>
              <a:rPr lang="de-DE" dirty="0"/>
              <a:t>					a-Element, wenn es mit fokussiert wird </a:t>
            </a:r>
            <a:br>
              <a:rPr lang="de-DE" dirty="0"/>
            </a:br>
            <a:r>
              <a:rPr lang="de-DE" dirty="0"/>
              <a:t>						(reinklicken, mit Tabulator "</a:t>
            </a:r>
            <a:r>
              <a:rPr lang="de-DE" dirty="0" err="1"/>
              <a:t>reintaben</a:t>
            </a:r>
            <a:r>
              <a:rPr lang="de-DE" dirty="0"/>
              <a:t>")</a:t>
            </a:r>
          </a:p>
          <a:p>
            <a:endParaRPr lang="de-DE" dirty="0"/>
          </a:p>
          <a:p>
            <a:r>
              <a:rPr lang="de-DE" dirty="0" err="1"/>
              <a:t>a:visited</a:t>
            </a:r>
            <a:r>
              <a:rPr lang="de-DE" dirty="0"/>
              <a:t>					a-Element nach dem Anklicken</a:t>
            </a:r>
          </a:p>
          <a:p>
            <a:endParaRPr lang="de-DE" dirty="0"/>
          </a:p>
          <a:p>
            <a:r>
              <a:rPr lang="de-DE" dirty="0" err="1"/>
              <a:t>a:active</a:t>
            </a:r>
            <a:r>
              <a:rPr lang="de-DE" dirty="0"/>
              <a:t>					a-Element beim Mausklicken</a:t>
            </a:r>
          </a:p>
          <a:p>
            <a:endParaRPr lang="de-DE" dirty="0"/>
          </a:p>
          <a:p>
            <a:r>
              <a:rPr lang="de-DE" dirty="0" err="1"/>
              <a:t>a:first-child</a:t>
            </a:r>
            <a:r>
              <a:rPr lang="de-DE" dirty="0"/>
              <a:t>				das erste a-Element</a:t>
            </a:r>
          </a:p>
          <a:p>
            <a:endParaRPr lang="de-DE" dirty="0"/>
          </a:p>
          <a:p>
            <a:r>
              <a:rPr lang="de-DE" dirty="0" err="1"/>
              <a:t>a:nth-child</a:t>
            </a:r>
            <a:r>
              <a:rPr lang="de-DE" dirty="0"/>
              <a:t>(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r>
              <a:rPr lang="de-DE" dirty="0"/>
              <a:t>) 		das ungerade/gerade a-Element</a:t>
            </a:r>
          </a:p>
          <a:p>
            <a:endParaRPr lang="de-DE" dirty="0"/>
          </a:p>
          <a:p>
            <a:r>
              <a:rPr lang="de-DE" dirty="0"/>
              <a:t>tr:nth-child(3n + 4) 			jede 3. Zeile, zum ersten Mal ab Zeile 4</a:t>
            </a:r>
          </a:p>
          <a:p>
            <a:endParaRPr lang="de-DE" dirty="0"/>
          </a:p>
          <a:p>
            <a:r>
              <a:rPr lang="de-DE" dirty="0" err="1"/>
              <a:t>tr:last-child</a:t>
            </a:r>
            <a:r>
              <a:rPr lang="de-DE" dirty="0"/>
              <a:t>				das letzte </a:t>
            </a:r>
            <a:r>
              <a:rPr lang="de-DE" dirty="0" err="1"/>
              <a:t>tr</a:t>
            </a:r>
            <a:r>
              <a:rPr lang="de-DE" dirty="0"/>
              <a:t>-Element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55359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357189" y="3139322"/>
            <a:ext cx="8542451" cy="814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357189" y="1887499"/>
            <a:ext cx="8542451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Spezielle nutzerbeeinflusste Zustände von Elementen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PSEUDOELEMENTE</a:t>
            </a:r>
          </a:p>
        </p:txBody>
      </p:sp>
      <p:pic>
        <p:nvPicPr>
          <p:cNvPr id="8" name="Bild 7" descr="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5202" y="107151"/>
            <a:ext cx="371680" cy="37168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86968" y="1889104"/>
            <a:ext cx="8985251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de-DE" dirty="0"/>
              <a:t>p::first-</a:t>
            </a:r>
            <a:r>
              <a:rPr lang="de-DE" dirty="0" err="1"/>
              <a:t>line</a:t>
            </a:r>
            <a:r>
              <a:rPr lang="de-DE" dirty="0"/>
              <a:t>  {}  		Erste Zeile von p bis zum Umbruch durch </a:t>
            </a:r>
            <a:r>
              <a:rPr lang="de-DE" dirty="0" err="1"/>
              <a:t>p's</a:t>
            </a:r>
            <a:r>
              <a:rPr lang="de-DE" dirty="0"/>
              <a:t> Breite </a:t>
            </a:r>
          </a:p>
          <a:p>
            <a:pPr>
              <a:spcAft>
                <a:spcPts val="3000"/>
              </a:spcAft>
            </a:pPr>
            <a:r>
              <a:rPr lang="de-DE" dirty="0"/>
              <a:t>p::first-letter {}	Erster Buchstabe von p</a:t>
            </a:r>
          </a:p>
          <a:p>
            <a:pPr>
              <a:spcAft>
                <a:spcPts val="3000"/>
              </a:spcAft>
            </a:pPr>
            <a:r>
              <a:rPr lang="de-DE" dirty="0"/>
              <a:t>p::</a:t>
            </a:r>
            <a:r>
              <a:rPr lang="de-DE" dirty="0" err="1"/>
              <a:t>before</a:t>
            </a:r>
            <a:r>
              <a:rPr lang="de-DE" dirty="0"/>
              <a:t>	{}		Inhalte vor p </a:t>
            </a:r>
            <a:br>
              <a:rPr lang="de-DE" dirty="0"/>
            </a:br>
            <a:r>
              <a:rPr lang="de-DE" dirty="0"/>
              <a:t>				meist mit CSS-Regel: </a:t>
            </a:r>
            <a:r>
              <a:rPr lang="de-DE" dirty="0" err="1"/>
              <a:t>content</a:t>
            </a:r>
            <a:r>
              <a:rPr lang="de-DE" dirty="0"/>
              <a:t>: "*"; oder </a:t>
            </a:r>
            <a:r>
              <a:rPr lang="de-DE" dirty="0" err="1"/>
              <a:t>content</a:t>
            </a:r>
            <a:r>
              <a:rPr lang="de-DE" dirty="0"/>
              <a:t>: </a:t>
            </a:r>
            <a:r>
              <a:rPr lang="de-DE" dirty="0" err="1"/>
              <a:t>url</a:t>
            </a:r>
            <a:r>
              <a:rPr lang="de-DE" dirty="0"/>
              <a:t>(</a:t>
            </a:r>
            <a:r>
              <a:rPr lang="de-DE" dirty="0" err="1"/>
              <a:t>bilder</a:t>
            </a:r>
            <a:r>
              <a:rPr lang="de-DE" dirty="0"/>
              <a:t>/</a:t>
            </a:r>
            <a:r>
              <a:rPr lang="de-DE" dirty="0" err="1"/>
              <a:t>pfeil.png</a:t>
            </a:r>
            <a:r>
              <a:rPr lang="de-DE" dirty="0"/>
              <a:t>);</a:t>
            </a:r>
          </a:p>
          <a:p>
            <a:pPr>
              <a:spcAft>
                <a:spcPts val="3000"/>
              </a:spcAft>
            </a:pPr>
            <a:r>
              <a:rPr lang="de-DE" dirty="0"/>
              <a:t>p::after {}			Inhalte nach p </a:t>
            </a:r>
            <a:br>
              <a:rPr lang="de-DE" dirty="0"/>
            </a:br>
            <a:r>
              <a:rPr lang="de-DE" dirty="0"/>
              <a:t>				meist mit CSS-Regel: </a:t>
            </a:r>
            <a:r>
              <a:rPr lang="de-DE" dirty="0" err="1"/>
              <a:t>content</a:t>
            </a:r>
            <a:r>
              <a:rPr lang="de-DE" dirty="0"/>
              <a:t>: "*"; oder </a:t>
            </a:r>
            <a:r>
              <a:rPr lang="de-DE" dirty="0" err="1"/>
              <a:t>content</a:t>
            </a:r>
            <a:r>
              <a:rPr lang="de-DE" dirty="0"/>
              <a:t>: </a:t>
            </a:r>
            <a:r>
              <a:rPr lang="de-DE" dirty="0" err="1"/>
              <a:t>url</a:t>
            </a:r>
            <a:r>
              <a:rPr lang="de-DE" dirty="0"/>
              <a:t>(</a:t>
            </a:r>
            <a:r>
              <a:rPr lang="de-DE" dirty="0" err="1"/>
              <a:t>bilder</a:t>
            </a:r>
            <a:r>
              <a:rPr lang="de-DE" dirty="0"/>
              <a:t>/</a:t>
            </a:r>
            <a:r>
              <a:rPr lang="de-DE" dirty="0" err="1"/>
              <a:t>pfeil.png</a:t>
            </a:r>
            <a:r>
              <a:rPr lang="de-DE" dirty="0"/>
              <a:t>);</a:t>
            </a:r>
          </a:p>
          <a:p>
            <a:pPr>
              <a:spcAft>
                <a:spcPts val="3000"/>
              </a:spcAft>
            </a:pPr>
            <a:endParaRPr lang="de-DE" dirty="0"/>
          </a:p>
          <a:p>
            <a:pPr>
              <a:spcAft>
                <a:spcPts val="3000"/>
              </a:spcAft>
            </a:pP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0050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1520450"/>
            <a:ext cx="8625417" cy="470898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BESTANDES-</a:t>
            </a:r>
            <a:br>
              <a:rPr lang="de-DE" sz="6000" dirty="0">
                <a:cs typeface="Arial"/>
              </a:rPr>
            </a:br>
            <a:r>
              <a:rPr lang="de-DE" sz="6000" dirty="0">
                <a:cs typeface="Arial"/>
              </a:rPr>
              <a:t>AUFNAHME:</a:t>
            </a:r>
            <a:br>
              <a:rPr lang="de-DE" sz="6000" dirty="0">
                <a:cs typeface="Arial"/>
              </a:rPr>
            </a:br>
            <a:r>
              <a:rPr lang="de-DE" sz="6000" dirty="0">
                <a:cs typeface="Arial"/>
              </a:rPr>
              <a:t> </a:t>
            </a:r>
            <a:br>
              <a:rPr lang="de-DE" sz="6000" dirty="0">
                <a:cs typeface="Arial"/>
              </a:rPr>
            </a:br>
            <a:r>
              <a:rPr lang="de-DE" sz="6000" dirty="0">
                <a:cs typeface="Arial"/>
              </a:rPr>
              <a:t>WER MÖCHTE WAS REKAPITULIERN?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154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506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SCHAUE DIR DIE AGENDA AN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155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199" y="512096"/>
            <a:ext cx="7618938" cy="523220"/>
          </a:xfrm>
        </p:spPr>
        <p:txBody>
          <a:bodyPr/>
          <a:lstStyle/>
          <a:p>
            <a:r>
              <a:rPr lang="de-DE" dirty="0"/>
              <a:t>REKAPITULIREN EINZELNER THEMEN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198" y="1661058"/>
            <a:ext cx="8686802" cy="4070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Schreib auf die Karten deinen Namen und je ein Thema auf, </a:t>
            </a:r>
            <a:br>
              <a:rPr lang="de-DE" dirty="0">
                <a:solidFill>
                  <a:srgbClr val="0D0D0D"/>
                </a:solidFill>
              </a:rPr>
            </a:br>
            <a:r>
              <a:rPr lang="de-DE" dirty="0">
                <a:solidFill>
                  <a:srgbClr val="0D0D0D"/>
                </a:solidFill>
              </a:rPr>
              <a:t>worin dich unsicher fühlst: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Rot: (sehr unsicher)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Gelb: (unsicher)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Grün: (geht so)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de-DE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DE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DE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5514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ZWISCHENTEST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40 Minuten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156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061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157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ENTWICKLUNGSUMGEBUNG / SPRACHEN / STATISCHE WEBSITE / SYNTAX / GRUNDGERÜST / QUELLCODE, DOM und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HAUSAUFGABEN / REPETITION / HELPER TOOLS / TEST II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de-DE" dirty="0"/>
              <a:t>TESTBESPRECHUNG / WORKFLOW / SCREENDESIGN ÜBERSETZEN / FUSSBALL FÜRS HIRN  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229600" cy="892552"/>
          </a:xfrm>
        </p:spPr>
        <p:txBody>
          <a:bodyPr/>
          <a:lstStyle/>
          <a:p>
            <a:r>
              <a:rPr lang="de-DE" dirty="0"/>
              <a:t>für unterschiedliche CSS-Entwicklungszustände </a:t>
            </a:r>
            <a:br>
              <a:rPr lang="de-DE" dirty="0"/>
            </a:br>
            <a:r>
              <a:rPr lang="de-DE" dirty="0"/>
              <a:t>der Browser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Autoprefixes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39843" y="2155952"/>
            <a:ext cx="799749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/>
              </a:rPr>
              <a:t>Spezielle Präfixe, welche man für neu entwickelte CSS-Eigenschaften voranstellt:</a:t>
            </a:r>
            <a:br>
              <a:rPr lang="de-DE" dirty="0">
                <a:solidFill>
                  <a:prstClr val="black"/>
                </a:solidFill>
                <a:latin typeface="Calibri"/>
              </a:rPr>
            </a:br>
            <a:r>
              <a:rPr lang="de-DE" sz="1600" dirty="0">
                <a:solidFill>
                  <a:prstClr val="black"/>
                </a:solidFill>
                <a:latin typeface="Calibri"/>
              </a:rPr>
              <a:t> -webkit- 	(Chrome, Safari, neuere Versionen von Opera.) </a:t>
            </a: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     -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moz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- 	(Firefox)</a:t>
            </a: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         -o- 	(Old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versions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of Opera)</a:t>
            </a: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      -ms- 	(Internet Explorer)</a:t>
            </a: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Nutze die Erweiterung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Autoprefixer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in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Brackets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!</a:t>
            </a: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Wo nachschauen?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pleeease.io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shouldiprefix.com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  <a:cs typeface="Arial"/>
              </a:rPr>
              <a:t>http://</a:t>
            </a:r>
            <a:r>
              <a:rPr lang="de-DE" sz="1600" dirty="0" err="1">
                <a:solidFill>
                  <a:prstClr val="black"/>
                </a:solidFill>
                <a:latin typeface="Calibri"/>
                <a:cs typeface="Arial"/>
              </a:rPr>
              <a:t>canIuse.com</a:t>
            </a:r>
            <a:endParaRPr lang="de-DE" sz="1600" dirty="0">
              <a:solidFill>
                <a:prstClr val="black"/>
              </a:solidFill>
              <a:latin typeface="Calibri"/>
              <a:cs typeface="Arial"/>
            </a:endParaRP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Oder mit einem JavaScript-Framework automatisieren </a:t>
            </a:r>
            <a:br>
              <a:rPr lang="de-DE" sz="1600" dirty="0">
                <a:solidFill>
                  <a:prstClr val="black"/>
                </a:solidFill>
                <a:latin typeface="Calibri"/>
              </a:rPr>
            </a:br>
            <a:r>
              <a:rPr lang="mr-IN" sz="1600" dirty="0">
                <a:solidFill>
                  <a:prstClr val="black"/>
                </a:solidFill>
                <a:latin typeface="Calibri"/>
              </a:rPr>
              <a:t>–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leider ; ( nur möglich, wenn nicht mit @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import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gearbeitet wird: 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prefix-free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   </a:t>
            </a: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158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Bild 2" descr="Bildschirmfoto 2016-11-22 um 15.3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53" y="3439639"/>
            <a:ext cx="4014056" cy="4743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793786" y="3111639"/>
            <a:ext cx="2402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/>
              </a:rPr>
              <a:t>zum Beispiel: 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19155" y="3055685"/>
            <a:ext cx="4249807" cy="1131735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460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Zusammenfassung der CSS-</a:t>
            </a:r>
            <a:r>
              <a:rPr lang="de-DE" dirty="0" err="1"/>
              <a:t>Einmittungstechniken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159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EINMITTEN von ELEMENTEN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42595" y="1960505"/>
            <a:ext cx="8257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Zentriert (aber auch nur horizontal oder vertikal möglich) ab IE 11: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das Kind-Element hat: 				</a:t>
            </a:r>
            <a:br>
              <a:rPr lang="de-CH" sz="1600" dirty="0"/>
            </a:br>
            <a:r>
              <a:rPr lang="de-CH" sz="1600" b="1" dirty="0" err="1"/>
              <a:t>position:relative</a:t>
            </a:r>
            <a:r>
              <a:rPr lang="de-CH" sz="1600" b="1" dirty="0"/>
              <a:t>; top: 50%; </a:t>
            </a:r>
            <a:r>
              <a:rPr lang="de-CH" sz="1600" b="1" dirty="0" err="1"/>
              <a:t>left</a:t>
            </a:r>
            <a:r>
              <a:rPr lang="de-CH" sz="1600" b="1" dirty="0"/>
              <a:t>: 50% ;</a:t>
            </a:r>
            <a:br>
              <a:rPr lang="de-CH" sz="1600" b="1" dirty="0"/>
            </a:br>
            <a:r>
              <a:rPr lang="de-CH" sz="1600" b="1" dirty="0"/>
              <a:t>und Korrektur: </a:t>
            </a:r>
            <a:r>
              <a:rPr lang="de-CH" sz="1600" b="1" dirty="0" err="1"/>
              <a:t>transform</a:t>
            </a:r>
            <a:r>
              <a:rPr lang="de-CH" sz="1600" b="1" dirty="0"/>
              <a:t>: </a:t>
            </a:r>
            <a:r>
              <a:rPr lang="de-CH" sz="1600" b="1" dirty="0" err="1"/>
              <a:t>translate</a:t>
            </a:r>
            <a:r>
              <a:rPr lang="de-CH" sz="1600" b="1" dirty="0"/>
              <a:t>(-50%,50%); 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Horizontal </a:t>
            </a:r>
            <a:r>
              <a:rPr lang="mr-IN" dirty="0"/>
              <a:t>–</a:t>
            </a:r>
            <a:r>
              <a:rPr lang="de-CH" dirty="0"/>
              <a:t> für alle Browser: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für INLINE Kind-Elemente: 		</a:t>
            </a:r>
            <a:br>
              <a:rPr lang="de-CH" sz="1600" dirty="0"/>
            </a:br>
            <a:r>
              <a:rPr lang="de-CH" sz="1600" b="1" dirty="0"/>
              <a:t>text-</a:t>
            </a:r>
            <a:r>
              <a:rPr lang="de-CH" sz="1600" b="1" dirty="0" err="1"/>
              <a:t>align</a:t>
            </a:r>
            <a:r>
              <a:rPr lang="de-CH" sz="1600" b="1" dirty="0"/>
              <a:t>: </a:t>
            </a:r>
            <a:r>
              <a:rPr lang="de-CH" sz="1600" b="1" dirty="0" err="1"/>
              <a:t>center</a:t>
            </a:r>
            <a:r>
              <a:rPr lang="de-CH" sz="1600" b="1" dirty="0"/>
              <a:t>; im Eltern-Element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für BLOCK Kind-Elemente: 		</a:t>
            </a:r>
            <a:br>
              <a:rPr lang="de-CH" sz="1600" dirty="0"/>
            </a:br>
            <a:r>
              <a:rPr lang="de-CH" sz="1600" b="1" dirty="0" err="1"/>
              <a:t>width</a:t>
            </a:r>
            <a:r>
              <a:rPr lang="de-CH" sz="1600" b="1" dirty="0"/>
              <a:t>: __</a:t>
            </a:r>
            <a:r>
              <a:rPr lang="de-CH" sz="1600" b="1" dirty="0" err="1"/>
              <a:t>px</a:t>
            </a:r>
            <a:r>
              <a:rPr lang="de-CH" sz="1600" b="1" dirty="0"/>
              <a:t>; </a:t>
            </a:r>
            <a:r>
              <a:rPr lang="de-CH" sz="1600" b="1" dirty="0" err="1"/>
              <a:t>margin</a:t>
            </a:r>
            <a:r>
              <a:rPr lang="de-CH" sz="1600" b="1" dirty="0"/>
              <a:t>: 0 </a:t>
            </a:r>
            <a:r>
              <a:rPr lang="de-CH" sz="1600" b="1" dirty="0" err="1"/>
              <a:t>auto</a:t>
            </a:r>
            <a:r>
              <a:rPr lang="de-CH" sz="1600" b="1" dirty="0"/>
              <a:t>; im Kind-Element</a:t>
            </a:r>
          </a:p>
          <a:p>
            <a:pPr marL="742950" lvl="1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Vertikal </a:t>
            </a:r>
            <a:r>
              <a:rPr lang="mr-IN" dirty="0"/>
              <a:t>–</a:t>
            </a:r>
            <a:r>
              <a:rPr lang="de-CH" dirty="0"/>
              <a:t> für alle Browser: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egal ob INLINE oder BLOCK Kind-Element: </a:t>
            </a:r>
            <a:br>
              <a:rPr lang="de-CH" sz="1600" dirty="0"/>
            </a:br>
            <a:r>
              <a:rPr lang="de-CH" sz="1600" b="1" dirty="0" err="1"/>
              <a:t>display</a:t>
            </a:r>
            <a:r>
              <a:rPr lang="de-CH" sz="1600" b="1" dirty="0"/>
              <a:t>: </a:t>
            </a:r>
            <a:r>
              <a:rPr lang="de-CH" sz="1600" b="1" dirty="0" err="1"/>
              <a:t>table-cell</a:t>
            </a:r>
            <a:r>
              <a:rPr lang="de-CH" sz="1600" b="1" dirty="0"/>
              <a:t>; </a:t>
            </a:r>
            <a:r>
              <a:rPr lang="de-CH" sz="1600" b="1" dirty="0" err="1"/>
              <a:t>vertical-align</a:t>
            </a:r>
            <a:r>
              <a:rPr lang="de-CH" sz="1600" b="1" dirty="0"/>
              <a:t>: </a:t>
            </a:r>
            <a:r>
              <a:rPr lang="de-CH" sz="1600" b="1" dirty="0" err="1"/>
              <a:t>middle</a:t>
            </a:r>
            <a:r>
              <a:rPr lang="de-CH" sz="1600" b="1" dirty="0"/>
              <a:t>;  im Eltern-Element</a:t>
            </a:r>
          </a:p>
        </p:txBody>
      </p:sp>
    </p:spTree>
    <p:extLst>
      <p:ext uri="{BB962C8B-B14F-4D97-AF65-F5344CB8AC3E}">
        <p14:creationId xmlns:p14="http://schemas.microsoft.com/office/powerpoint/2010/main" val="372590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Statische Website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2403231" y="3067538"/>
            <a:ext cx="4718539" cy="254976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2530230" y="5255846"/>
            <a:ext cx="4484081" cy="214924"/>
          </a:xfrm>
          <a:prstGeom prst="roundRect">
            <a:avLst>
              <a:gd name="adj" fmla="val 2111"/>
            </a:avLst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Ich bin </a:t>
            </a:r>
            <a:r>
              <a:rPr lang="de-CH" sz="1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footer</a:t>
            </a:r>
            <a:endParaRPr lang="de-CH" sz="1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Abgerundetes Rechteck 25"/>
          <p:cNvSpPr/>
          <p:nvPr/>
        </p:nvSpPr>
        <p:spPr>
          <a:xfrm>
            <a:off x="5871308" y="3204307"/>
            <a:ext cx="1143002" cy="1914767"/>
          </a:xfrm>
          <a:prstGeom prst="roundRect">
            <a:avLst>
              <a:gd name="adj" fmla="val 2111"/>
            </a:avLst>
          </a:prstGeom>
          <a:solidFill>
            <a:schemeClr val="bg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Ich bin </a:t>
            </a:r>
            <a:r>
              <a:rPr lang="de-CH" sz="1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aside</a:t>
            </a:r>
            <a:endParaRPr lang="de-CH" sz="1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Abgerundetes Rechteck 26"/>
          <p:cNvSpPr/>
          <p:nvPr/>
        </p:nvSpPr>
        <p:spPr>
          <a:xfrm>
            <a:off x="2540003" y="3204307"/>
            <a:ext cx="3214077" cy="1914767"/>
          </a:xfrm>
          <a:prstGeom prst="roundRect">
            <a:avLst>
              <a:gd name="adj" fmla="val 2111"/>
            </a:avLst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"Die Technik entwickelt sich immer mehr vom Primitiven über das Komplizierte zum Einfachen."</a:t>
            </a:r>
          </a:p>
          <a:p>
            <a:pPr algn="ctr"/>
            <a:endParaRPr lang="de-CH" sz="1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de-CH" sz="1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Antoine de Saint-Exupéry, 1900-1944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2403231" y="2156310"/>
            <a:ext cx="4718539" cy="911228"/>
          </a:xfrm>
          <a:prstGeom prst="roundRect">
            <a:avLst>
              <a:gd name="adj" fmla="val 2111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Abgerundetes Rechteck 28"/>
          <p:cNvSpPr/>
          <p:nvPr/>
        </p:nvSpPr>
        <p:spPr>
          <a:xfrm>
            <a:off x="3233615" y="2852246"/>
            <a:ext cx="713154" cy="215292"/>
          </a:xfrm>
          <a:prstGeom prst="roundRect">
            <a:avLst>
              <a:gd name="adj" fmla="val 2111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Beispiele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4044459" y="2852246"/>
            <a:ext cx="996462" cy="215292"/>
          </a:xfrm>
          <a:prstGeom prst="roundRect">
            <a:avLst>
              <a:gd name="adj" fmla="val 2111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Barrierefreiheit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2530230" y="2852615"/>
            <a:ext cx="632016" cy="21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Home</a:t>
            </a:r>
          </a:p>
        </p:txBody>
      </p:sp>
      <p:pic>
        <p:nvPicPr>
          <p:cNvPr id="12" name="Bild 11" descr="HTML5_Logo_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0" y="2325076"/>
            <a:ext cx="371231" cy="371231"/>
          </a:xfrm>
          <a:prstGeom prst="rect">
            <a:avLst/>
          </a:prstGeom>
        </p:spPr>
      </p:pic>
      <p:sp>
        <p:nvSpPr>
          <p:cNvPr id="34" name="Abgerundetes Rechteck 33"/>
          <p:cNvSpPr/>
          <p:nvPr/>
        </p:nvSpPr>
        <p:spPr>
          <a:xfrm>
            <a:off x="5112291" y="2852246"/>
            <a:ext cx="632016" cy="215292"/>
          </a:xfrm>
          <a:prstGeom prst="roundRect">
            <a:avLst>
              <a:gd name="adj" fmla="val 2111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Helfer</a:t>
            </a:r>
          </a:p>
        </p:txBody>
      </p:sp>
      <p:sp>
        <p:nvSpPr>
          <p:cNvPr id="36" name="Abgerundetes Rechteck 35"/>
          <p:cNvSpPr/>
          <p:nvPr/>
        </p:nvSpPr>
        <p:spPr>
          <a:xfrm>
            <a:off x="6172254" y="2075963"/>
            <a:ext cx="949516" cy="400535"/>
          </a:xfrm>
          <a:prstGeom prst="roundRect">
            <a:avLst>
              <a:gd name="adj" fmla="val 2111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Ich bin </a:t>
            </a:r>
            <a:r>
              <a:rPr lang="de-CH" sz="1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header</a:t>
            </a:r>
            <a:endParaRPr lang="de-CH" sz="1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2920998" y="2334845"/>
            <a:ext cx="4220310" cy="554704"/>
          </a:xfrm>
          <a:prstGeom prst="roundRect">
            <a:avLst>
              <a:gd name="adj" fmla="val 2111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HTML5 &amp; CSS3</a:t>
            </a:r>
          </a:p>
          <a:p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Der Computer rechnet mit allem, nur nicht mit seinem Besitzer. </a:t>
            </a:r>
          </a:p>
          <a:p>
            <a:endParaRPr lang="de-CH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Abgerundetes Rechteck 37"/>
          <p:cNvSpPr/>
          <p:nvPr/>
        </p:nvSpPr>
        <p:spPr>
          <a:xfrm>
            <a:off x="2539999" y="1821595"/>
            <a:ext cx="810850" cy="84625"/>
          </a:xfrm>
          <a:prstGeom prst="roundRect">
            <a:avLst>
              <a:gd name="adj" fmla="val 2111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26392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03204" y="2449713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latin typeface="Arial"/>
                <a:cs typeface="Arial"/>
              </a:rPr>
              <a:t>REKAPITULIEREN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BARRIEREFREIHEIT</a:t>
            </a:r>
            <a:endParaRPr lang="de-DE" sz="6000" dirty="0">
              <a:latin typeface="Arial"/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602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 dies musst du denken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161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50691" y="2090271"/>
            <a:ext cx="7878254" cy="435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 err="1"/>
              <a:t>Durchtabben</a:t>
            </a:r>
            <a:r>
              <a:rPr lang="de-CH" dirty="0"/>
              <a:t> logisch? Hilf dir sonst mit Attribut </a:t>
            </a:r>
            <a:r>
              <a:rPr lang="de-CH" dirty="0" err="1"/>
              <a:t>tab</a:t>
            </a:r>
            <a:r>
              <a:rPr lang="de-CH" dirty="0"/>
              <a:t>-index="Nummer"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Alt- und title-Attribut für Bilder</a:t>
            </a:r>
          </a:p>
          <a:p>
            <a:pPr marL="285750" indent="-285750">
              <a:buFont typeface="Arial"/>
              <a:buChar char="•"/>
            </a:pPr>
            <a:r>
              <a:rPr lang="de-CH" dirty="0"/>
              <a:t>Title-Attribut für Links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 eaLnBrk="0" hangingPunct="0">
              <a:lnSpc>
                <a:spcPct val="50000"/>
              </a:lnSpc>
              <a:spcAft>
                <a:spcPts val="1500"/>
              </a:spcAft>
              <a:buFont typeface="Arial"/>
              <a:buChar char="•"/>
            </a:pPr>
            <a:r>
              <a:rPr lang="de-CH" dirty="0"/>
              <a:t>Untertitel für Videos nötig?</a:t>
            </a:r>
          </a:p>
          <a:p>
            <a:pPr marL="285750" indent="-285750" eaLnBrk="0" hangingPunct="0">
              <a:lnSpc>
                <a:spcPct val="50000"/>
              </a:lnSpc>
              <a:spcAft>
                <a:spcPts val="1500"/>
              </a:spcAft>
              <a:buFont typeface="Arial"/>
              <a:buChar char="•"/>
            </a:pPr>
            <a:r>
              <a:rPr lang="de-CH" dirty="0"/>
              <a:t>Transkription für Videos nötig?</a:t>
            </a:r>
          </a:p>
          <a:p>
            <a:pPr marL="285750" indent="-285750">
              <a:buFont typeface="Arial"/>
              <a:buChar char="•"/>
            </a:pPr>
            <a:r>
              <a:rPr lang="de-CH" dirty="0" err="1"/>
              <a:t>Div</a:t>
            </a:r>
            <a:r>
              <a:rPr lang="de-CH" dirty="0"/>
              <a:t> mit Skip Links zu Navi und Content, welches </a:t>
            </a:r>
            <a:r>
              <a:rPr lang="de-CH" dirty="0" err="1"/>
              <a:t>offscreen</a:t>
            </a:r>
            <a:r>
              <a:rPr lang="de-CH" dirty="0"/>
              <a:t> ist:</a:t>
            </a:r>
          </a:p>
          <a:p>
            <a:pPr lvl="1"/>
            <a:r>
              <a:rPr lang="de-CH" dirty="0"/>
              <a:t>&lt;div </a:t>
            </a:r>
            <a:r>
              <a:rPr lang="de-CH" dirty="0" err="1"/>
              <a:t>id</a:t>
            </a:r>
            <a:r>
              <a:rPr lang="de-CH" dirty="0"/>
              <a:t>="access-links“&gt;</a:t>
            </a:r>
            <a:br>
              <a:rPr lang="de-CH" dirty="0"/>
            </a:br>
            <a:r>
              <a:rPr lang="de-CH" dirty="0"/>
              <a:t>   &lt;a </a:t>
            </a:r>
            <a:r>
              <a:rPr lang="de-CH" dirty="0" err="1"/>
              <a:t>href</a:t>
            </a:r>
            <a:r>
              <a:rPr lang="de-CH" dirty="0"/>
              <a:t>="#</a:t>
            </a:r>
            <a:r>
              <a:rPr lang="de-CH" dirty="0" err="1"/>
              <a:t>skip</a:t>
            </a:r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-content"&gt;zum Inhalt&lt;/a&gt;</a:t>
            </a:r>
            <a:br>
              <a:rPr lang="de-CH" dirty="0"/>
            </a:br>
            <a:r>
              <a:rPr lang="de-CH" dirty="0"/>
              <a:t>   &lt;a </a:t>
            </a:r>
            <a:r>
              <a:rPr lang="de-CH" dirty="0" err="1"/>
              <a:t>href</a:t>
            </a:r>
            <a:r>
              <a:rPr lang="de-CH" dirty="0"/>
              <a:t>="#</a:t>
            </a:r>
            <a:r>
              <a:rPr lang="de-CH" dirty="0" err="1"/>
              <a:t>primary-nav</a:t>
            </a:r>
            <a:r>
              <a:rPr lang="de-CH" dirty="0"/>
              <a:t>"&gt;zur Hauptnavigation&lt;/a&gt;</a:t>
            </a:r>
            <a:br>
              <a:rPr lang="de-CH" dirty="0"/>
            </a:br>
            <a:r>
              <a:rPr lang="de-CH" dirty="0"/>
              <a:t>&lt;/div&gt;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und </a:t>
            </a:r>
            <a:r>
              <a:rPr lang="de-CH" dirty="0">
                <a:sym typeface="Wingdings"/>
              </a:rPr>
              <a:t>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01550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CHECKLISTE</a:t>
            </a:r>
            <a:endParaRPr lang="de-DE" u="sng" dirty="0">
              <a:cs typeface="Arial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162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BARRIEREFREIHEIT</a:t>
            </a:r>
          </a:p>
        </p:txBody>
      </p:sp>
      <p:sp>
        <p:nvSpPr>
          <p:cNvPr id="5" name="Rechteck 4"/>
          <p:cNvSpPr/>
          <p:nvPr/>
        </p:nvSpPr>
        <p:spPr>
          <a:xfrm>
            <a:off x="528896" y="1563595"/>
            <a:ext cx="8615103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Alt-Tag bei </a:t>
            </a:r>
            <a:r>
              <a:rPr lang="de-CH" dirty="0" err="1"/>
              <a:t>img</a:t>
            </a:r>
            <a:endParaRPr lang="de-CH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Title-Tag bei </a:t>
            </a:r>
            <a:r>
              <a:rPr lang="de-CH" dirty="0" err="1"/>
              <a:t>img</a:t>
            </a:r>
            <a:r>
              <a:rPr lang="de-CH" dirty="0"/>
              <a:t>, 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Skip-Navi mit CSS Klasse (</a:t>
            </a:r>
            <a:r>
              <a:rPr lang="de-CH" dirty="0" err="1"/>
              <a:t>offscreen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Hinweis auf aktiven Navigationspunkt durch nachstehendes &lt;span </a:t>
            </a:r>
            <a:r>
              <a:rPr lang="de-CH" dirty="0" err="1"/>
              <a:t>class</a:t>
            </a:r>
            <a:r>
              <a:rPr lang="de-CH" dirty="0"/>
              <a:t>=„</a:t>
            </a:r>
            <a:r>
              <a:rPr lang="de-CH" dirty="0" err="1"/>
              <a:t>offscreen</a:t>
            </a:r>
            <a:r>
              <a:rPr lang="de-CH" dirty="0"/>
              <a:t>“&gt;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Durchtabbar</a:t>
            </a:r>
            <a:r>
              <a:rPr lang="de-CH" dirty="0"/>
              <a:t> (</a:t>
            </a:r>
            <a:r>
              <a:rPr lang="de-CH" dirty="0" err="1"/>
              <a:t>tabindex</a:t>
            </a:r>
            <a:r>
              <a:rPr lang="de-CH" dirty="0"/>
              <a:t>), falls nötig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Accesskeys</a:t>
            </a:r>
            <a:r>
              <a:rPr lang="de-CH" dirty="0"/>
              <a:t>, falls nötig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Farbkontraste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Anreihung ähnlicher Inhalte durch &lt;li&gt; statt &lt;div&gt;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Label-Tags bei Formularen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/>
              <a:t>Ich deaktiviere alle meine CSS-Files =&gt; Verstehe ich es immer noch?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CH" dirty="0" err="1"/>
              <a:t>Screenreader</a:t>
            </a:r>
            <a:r>
              <a:rPr lang="de-CH" dirty="0"/>
              <a:t> aktivieren und mal schauen, ob man zurecht kommt.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CH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16319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229600" cy="492443"/>
          </a:xfrm>
        </p:spPr>
        <p:txBody>
          <a:bodyPr/>
          <a:lstStyle/>
          <a:p>
            <a:r>
              <a:rPr lang="de-DE" dirty="0"/>
              <a:t>Kleiner Aufwand, </a:t>
            </a:r>
            <a:r>
              <a:rPr lang="de-DE" dirty="0" err="1"/>
              <a:t>grosse</a:t>
            </a:r>
            <a:r>
              <a:rPr lang="de-DE" dirty="0"/>
              <a:t> Wirkung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Massnahmen</a:t>
            </a:r>
            <a:r>
              <a:rPr lang="de-DE" dirty="0"/>
              <a:t> im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41242" y="1835925"/>
            <a:ext cx="83202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/>
              <a:t>alt-Attribut für &lt;</a:t>
            </a:r>
            <a:r>
              <a:rPr lang="de-CH" sz="2000" dirty="0" err="1"/>
              <a:t>img</a:t>
            </a:r>
            <a:r>
              <a:rPr lang="de-CH" sz="2000" dirty="0"/>
              <a:t>&gt;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/>
              <a:t>title-Attribut title für Links (a </a:t>
            </a:r>
            <a:r>
              <a:rPr lang="de-CH" sz="2000" dirty="0" err="1"/>
              <a:t>hrefs</a:t>
            </a:r>
            <a:r>
              <a:rPr lang="de-CH" sz="2000" dirty="0"/>
              <a:t>) und Bilder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 err="1"/>
              <a:t>offscreen</a:t>
            </a:r>
            <a:r>
              <a:rPr lang="de-CH" sz="2000" dirty="0"/>
              <a:t>-Elemente wie z.B. Skip-Menü und Orientierungs-Textbausteine, z.B. ", aktiver Navigationspunkt"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 err="1"/>
              <a:t>accesskey</a:t>
            </a:r>
            <a:r>
              <a:rPr lang="de-CH" sz="2000" dirty="0"/>
              <a:t> Attribute für Tastenkombinationen (</a:t>
            </a:r>
            <a:r>
              <a:rPr lang="de-CH" sz="2000" dirty="0" err="1"/>
              <a:t>alt+Buchstabe</a:t>
            </a:r>
            <a:r>
              <a:rPr lang="de-CH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 err="1"/>
              <a:t>tab</a:t>
            </a:r>
            <a:r>
              <a:rPr lang="de-CH" sz="2000" dirty="0"/>
              <a:t>-index für </a:t>
            </a:r>
            <a:r>
              <a:rPr lang="de-CH" sz="2000" dirty="0" err="1"/>
              <a:t>nummerbasiertes</a:t>
            </a:r>
            <a:r>
              <a:rPr lang="de-CH" sz="2000" dirty="0"/>
              <a:t> </a:t>
            </a:r>
            <a:r>
              <a:rPr lang="de-CH" sz="2000" dirty="0" err="1"/>
              <a:t>Durchtabben</a:t>
            </a:r>
            <a:r>
              <a:rPr lang="de-CH" sz="2000" dirty="0"/>
              <a:t> mit Tabulator (</a:t>
            </a:r>
            <a:r>
              <a:rPr lang="de-CH" sz="2000" dirty="0" err="1"/>
              <a:t>tab</a:t>
            </a:r>
            <a:r>
              <a:rPr lang="de-CH" sz="2000" dirty="0"/>
              <a:t>-index="10"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/>
              <a:t>Schriftgrösse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de-CH" sz="2000" dirty="0"/>
              <a:t>Farbkontraste</a:t>
            </a:r>
          </a:p>
        </p:txBody>
      </p:sp>
    </p:spTree>
    <p:extLst>
      <p:ext uri="{BB962C8B-B14F-4D97-AF65-F5344CB8AC3E}">
        <p14:creationId xmlns:p14="http://schemas.microsoft.com/office/powerpoint/2010/main" val="20757171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SUBNAVIGATION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4141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229600" cy="492443"/>
          </a:xfrm>
        </p:spPr>
        <p:txBody>
          <a:bodyPr/>
          <a:lstStyle/>
          <a:p>
            <a:r>
              <a:rPr lang="de-DE" dirty="0"/>
              <a:t>Verschachtelung von Listen &lt;</a:t>
            </a:r>
            <a:r>
              <a:rPr lang="de-DE" dirty="0" err="1"/>
              <a:t>ul</a:t>
            </a:r>
            <a:r>
              <a:rPr lang="de-DE" dirty="0"/>
              <a:t>&gt;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Subnavigation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10252813" y="2009634"/>
            <a:ext cx="5968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pleeease.io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r>
              <a:rPr lang="de-DE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shouldiprefix.com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/</a:t>
            </a:r>
            <a:endParaRPr lang="de-DE" u="sng" dirty="0">
              <a:solidFill>
                <a:prstClr val="black"/>
              </a:solidFill>
              <a:latin typeface="Calibri"/>
              <a:cs typeface="Arial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r>
              <a:rPr lang="de-DE" dirty="0">
                <a:solidFill>
                  <a:prstClr val="black"/>
                </a:solidFill>
                <a:latin typeface="Calibri"/>
              </a:rPr>
              <a:t>im CSS vor die Eigenschaft stellen: </a:t>
            </a:r>
          </a:p>
          <a:p>
            <a:r>
              <a:rPr lang="de-DE" dirty="0" err="1">
                <a:solidFill>
                  <a:prstClr val="black"/>
                </a:solidFill>
                <a:latin typeface="Calibri"/>
              </a:rPr>
              <a:t>-webkit-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(Chrome, Safari, 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newer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versions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of Opera.)</a:t>
            </a:r>
          </a:p>
          <a:p>
            <a:r>
              <a:rPr lang="de-DE" dirty="0" err="1">
                <a:solidFill>
                  <a:prstClr val="black"/>
                </a:solidFill>
                <a:latin typeface="Calibri"/>
              </a:rPr>
              <a:t>-moz-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(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Firefox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r>
              <a:rPr lang="de-DE" dirty="0">
                <a:solidFill>
                  <a:prstClr val="black"/>
                </a:solidFill>
                <a:latin typeface="Calibri"/>
              </a:rPr>
              <a:t>-o- (Old 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versions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of Opera)</a:t>
            </a:r>
          </a:p>
          <a:p>
            <a:r>
              <a:rPr lang="de-DE" dirty="0">
                <a:solidFill>
                  <a:prstClr val="black"/>
                </a:solidFill>
                <a:latin typeface="Calibri"/>
              </a:rPr>
              <a:t>-ms- (Internet Explorer)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Bild 2" descr="Bildschirmfoto 2016-11-20 um 20.04.00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2" t="26366" r="20267" b="58677"/>
          <a:stretch/>
        </p:blipFill>
        <p:spPr>
          <a:xfrm>
            <a:off x="4506356" y="2051447"/>
            <a:ext cx="3567577" cy="1477530"/>
          </a:xfrm>
          <a:prstGeom prst="rect">
            <a:avLst/>
          </a:prstGeom>
        </p:spPr>
      </p:pic>
      <p:pic>
        <p:nvPicPr>
          <p:cNvPr id="7" name="Bild 6" descr="Bildschirmfoto 2016-11-20 um 20.09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" y="4203624"/>
            <a:ext cx="6350423" cy="2654376"/>
          </a:xfrm>
          <a:prstGeom prst="rect">
            <a:avLst/>
          </a:prstGeom>
        </p:spPr>
      </p:pic>
      <p:pic>
        <p:nvPicPr>
          <p:cNvPr id="8" name="Bild 7" descr="Bildschirmfoto 2016-11-20 um 20.04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0" y="1599641"/>
            <a:ext cx="2859798" cy="26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113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Wegweisung für einen bestimmten Browser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Comments im HTML</a:t>
            </a:r>
          </a:p>
        </p:txBody>
      </p:sp>
      <p:sp>
        <p:nvSpPr>
          <p:cNvPr id="6" name="Rechteck 5"/>
          <p:cNvSpPr/>
          <p:nvPr/>
        </p:nvSpPr>
        <p:spPr>
          <a:xfrm>
            <a:off x="497510" y="1936836"/>
            <a:ext cx="8318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www.quirksmode.org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/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css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/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condcom.html</a:t>
            </a: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Bild 2" descr="Bildschirmfoto 2016-11-22 um 16.1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20" y="2633047"/>
            <a:ext cx="6286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78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03204" y="2756631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latin typeface="Arial"/>
                <a:cs typeface="Arial"/>
              </a:rPr>
              <a:t>HELPER TOOLS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167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106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892552"/>
          </a:xfrm>
        </p:spPr>
        <p:txBody>
          <a:bodyPr/>
          <a:lstStyle/>
          <a:p>
            <a:r>
              <a:rPr lang="de-DE" dirty="0"/>
              <a:t>Trage alle Hilfsmittel auf das A3-Mind </a:t>
            </a:r>
            <a:r>
              <a:rPr lang="de-DE" dirty="0" err="1"/>
              <a:t>Map</a:t>
            </a:r>
            <a:r>
              <a:rPr lang="de-DE" dirty="0"/>
              <a:t> Blatt zusammen und rotiere das Blatt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Auftrag IN MURMELGRUPPEN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7510" y="2150608"/>
            <a:ext cx="83184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prstClr val="black"/>
                </a:solidFill>
                <a:latin typeface="Calibri"/>
              </a:rPr>
              <a:t>Bezüglich </a:t>
            </a:r>
            <a:r>
              <a:rPr lang="de-DE" dirty="0" err="1">
                <a:solidFill>
                  <a:prstClr val="black"/>
                </a:solidFill>
                <a:latin typeface="Calibri"/>
              </a:rPr>
              <a:t>Brackets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 / Erweiterungen</a:t>
            </a: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prstClr val="black"/>
                </a:solidFill>
                <a:latin typeface="Calibri"/>
              </a:rPr>
              <a:t>Bezüglich Online Tools/Websites</a:t>
            </a: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prstClr val="black"/>
                </a:solidFill>
                <a:latin typeface="Calibri"/>
              </a:rPr>
              <a:t>Bezüglich Browser</a:t>
            </a: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783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Browser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5926" y="1908700"/>
            <a:ext cx="7812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Finch.io für chrome</a:t>
            </a:r>
          </a:p>
          <a:p>
            <a:r>
              <a:rPr lang="en-US" dirty="0"/>
              <a:t>Yslow für chrome</a:t>
            </a:r>
          </a:p>
          <a:p>
            <a:r>
              <a:rPr lang="en-US" dirty="0"/>
              <a:t>Css peepers für chrome</a:t>
            </a:r>
          </a:p>
          <a:p>
            <a:r>
              <a:rPr lang="en-US" dirty="0"/>
              <a:t>Dimensions für chrome</a:t>
            </a:r>
          </a:p>
          <a:p>
            <a:r>
              <a:rPr lang="en-US" dirty="0"/>
              <a:t>Color picker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Wappalizer</a:t>
            </a:r>
          </a:p>
          <a:p>
            <a:r>
              <a:rPr lang="en-US" dirty="0"/>
              <a:t>Ghostery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11893"/>
            <a:ext cx="8625417" cy="19389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QUELLCODE, DOM und Web </a:t>
            </a:r>
            <a:r>
              <a:rPr lang="de-DE" sz="6000" dirty="0" err="1">
                <a:cs typeface="Arial"/>
              </a:rPr>
              <a:t>Inspector</a:t>
            </a:r>
            <a:endParaRPr lang="de-DE" sz="6000" dirty="0"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4226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Online Tools / Websites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37678"/>
            <a:ext cx="7692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Nibbler</a:t>
            </a:r>
          </a:p>
          <a:p>
            <a:r>
              <a:rPr lang="en-US" dirty="0"/>
              <a:t>Tinypng</a:t>
            </a:r>
          </a:p>
          <a:p>
            <a:r>
              <a:rPr lang="en-US" dirty="0"/>
              <a:t>Learnlayout</a:t>
            </a:r>
          </a:p>
          <a:p>
            <a:r>
              <a:rPr lang="en-US" dirty="0"/>
              <a:t>Pintab.co</a:t>
            </a:r>
          </a:p>
          <a:p>
            <a:r>
              <a:rPr lang="en-US" dirty="0"/>
              <a:t>Reddit.com/r/web_dev</a:t>
            </a:r>
          </a:p>
          <a:p>
            <a:r>
              <a:rPr lang="en-US" dirty="0"/>
              <a:t>Stackoverflow</a:t>
            </a:r>
          </a:p>
          <a:p>
            <a:r>
              <a:rPr lang="en-US" dirty="0"/>
              <a:t>Dribbble</a:t>
            </a:r>
          </a:p>
          <a:p>
            <a:r>
              <a:rPr lang="en-US" dirty="0"/>
              <a:t>Behance</a:t>
            </a:r>
          </a:p>
          <a:p>
            <a:r>
              <a:rPr lang="en-US" dirty="0"/>
              <a:t>Awwwards</a:t>
            </a:r>
          </a:p>
          <a:p>
            <a:r>
              <a:rPr lang="en-US" dirty="0"/>
              <a:t>Screensiz.es</a:t>
            </a:r>
          </a:p>
          <a:p>
            <a:r>
              <a:rPr lang="en-US" dirty="0"/>
              <a:t>Freecodecamp.org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166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Brackets &amp; Code Editors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315" y="1979720"/>
            <a:ext cx="7981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Teletype (atom)</a:t>
            </a:r>
          </a:p>
          <a:p>
            <a:r>
              <a:rPr lang="en-US" dirty="0"/>
              <a:t>Minimap</a:t>
            </a:r>
          </a:p>
          <a:p>
            <a:r>
              <a:rPr lang="en-US" dirty="0"/>
              <a:t>Htmlskeleton</a:t>
            </a:r>
          </a:p>
          <a:p>
            <a:r>
              <a:rPr lang="en-US" dirty="0"/>
              <a:t>Lorem Ipsum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56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Browser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172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7510" y="1836239"/>
            <a:ext cx="83184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Allgemein: </a:t>
            </a: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  <a:hlinkClick r:id="rId2"/>
              </a:rPr>
              <a:t>Conditional Comments 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für browserspezifische Avisierung</a:t>
            </a: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für Chrome:</a:t>
            </a:r>
          </a:p>
          <a:p>
            <a:pPr marL="171450" indent="-171450">
              <a:buFontTx/>
              <a:buChar char="-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PerfectPixel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What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font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</a:t>
            </a:r>
            <a:endParaRPr lang="de-CH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CH" sz="1600" dirty="0">
                <a:solidFill>
                  <a:prstClr val="black"/>
                </a:solidFill>
                <a:latin typeface="Calibri"/>
              </a:rPr>
              <a:t>Page </a:t>
            </a:r>
            <a:r>
              <a:rPr lang="de-CH" sz="1600" dirty="0" err="1">
                <a:solidFill>
                  <a:prstClr val="black"/>
                </a:solidFill>
                <a:latin typeface="Calibri"/>
              </a:rPr>
              <a:t>Ruler</a:t>
            </a:r>
            <a:endParaRPr lang="de-CH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CH" sz="1600" dirty="0" err="1">
                <a:solidFill>
                  <a:prstClr val="black"/>
                </a:solidFill>
                <a:latin typeface="Calibri"/>
              </a:rPr>
              <a:t>Window</a:t>
            </a:r>
            <a:r>
              <a:rPr lang="de-CH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CH" sz="1600" dirty="0" err="1">
                <a:solidFill>
                  <a:prstClr val="black"/>
                </a:solidFill>
                <a:latin typeface="Calibri"/>
              </a:rPr>
              <a:t>resize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Web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Inspector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Wave Toolbar für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Accessibility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Web Developer Toolbar</a:t>
            </a:r>
          </a:p>
          <a:p>
            <a:pPr marL="628650" lvl="1" indent="-171450">
              <a:buFontTx/>
              <a:buChar char="-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Tilt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628650" lvl="1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Cache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killer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Bookmarklets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Color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picker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für Firefox: </a:t>
            </a: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Web Developer Toolbar</a:t>
            </a:r>
          </a:p>
          <a:p>
            <a:pPr marL="171450" indent="-171450">
              <a:buFontTx/>
              <a:buChar char="-"/>
            </a:pPr>
            <a:endParaRPr lang="de-DE" dirty="0">
              <a:solidFill>
                <a:prstClr val="black"/>
              </a:solidFill>
              <a:latin typeface="Calibri"/>
            </a:endParaRPr>
          </a:p>
          <a:p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383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/>
              <a:t>Online Tools / Websites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5747" y="1685341"/>
            <a:ext cx="68780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prstClr val="black"/>
                </a:solidFill>
                <a:latin typeface="Calibri"/>
              </a:rPr>
              <a:t>Validatoren</a:t>
            </a:r>
            <a:endParaRPr lang="de-DE" sz="1200" b="1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"/>
              </a:rPr>
              <a:t>http://w3c.github.io/</a:t>
            </a:r>
            <a:r>
              <a:rPr lang="de-DE" sz="1200" dirty="0" err="1">
                <a:solidFill>
                  <a:prstClr val="black"/>
                </a:solidFill>
                <a:hlinkClick r:id="rId2"/>
              </a:rPr>
              <a:t>developers</a:t>
            </a:r>
            <a:r>
              <a:rPr lang="de-DE" sz="1200" dirty="0">
                <a:solidFill>
                  <a:prstClr val="black"/>
                </a:solidFill>
                <a:hlinkClick r:id="rId2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2"/>
              </a:rPr>
              <a:t>tools</a:t>
            </a:r>
            <a:r>
              <a:rPr lang="de-DE" sz="1200" dirty="0">
                <a:solidFill>
                  <a:prstClr val="black"/>
                </a:solidFill>
                <a:hlinkClick r:id="rId2"/>
              </a:rPr>
              <a:t>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3"/>
              </a:rPr>
              <a:t>http://validator.w3.org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4"/>
              </a:rPr>
              <a:t>http://validator.w3.org/checklink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5"/>
              </a:rPr>
              <a:t>https://jigsaw.w3.org/</a:t>
            </a:r>
            <a:r>
              <a:rPr lang="de-DE" sz="1200" dirty="0" err="1">
                <a:solidFill>
                  <a:prstClr val="black"/>
                </a:solidFill>
                <a:hlinkClick r:id="rId5"/>
              </a:rPr>
              <a:t>css-validator</a:t>
            </a:r>
            <a:r>
              <a:rPr lang="de-DE" sz="1200" dirty="0">
                <a:solidFill>
                  <a:prstClr val="black"/>
                </a:solidFill>
                <a:hlinkClick r:id="rId5"/>
              </a:rPr>
              <a:t>/</a:t>
            </a:r>
            <a:endParaRPr lang="de-DE" sz="1200" dirty="0">
              <a:solidFill>
                <a:prstClr val="black"/>
              </a:solidFill>
            </a:endParaRPr>
          </a:p>
          <a:p>
            <a:endParaRPr lang="de-DE" sz="1200" dirty="0">
              <a:solidFill>
                <a:prstClr val="black"/>
              </a:solidFill>
            </a:endParaRPr>
          </a:p>
          <a:p>
            <a:r>
              <a:rPr lang="de-DE" sz="1200" b="1" dirty="0">
                <a:solidFill>
                  <a:prstClr val="black"/>
                </a:solidFill>
              </a:rPr>
              <a:t>Dokumentation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6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hlinkClick r:id="rId6"/>
              </a:rPr>
              <a:t>selfhtml.org</a:t>
            </a:r>
            <a:r>
              <a:rPr lang="de-DE" sz="1200" dirty="0">
                <a:solidFill>
                  <a:prstClr val="black"/>
                </a:solidFill>
                <a:hlinkClick r:id="rId6"/>
              </a:rPr>
              <a:t>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7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hlinkClick r:id="rId7"/>
              </a:rPr>
              <a:t>screensiz.es</a:t>
            </a:r>
            <a:r>
              <a:rPr lang="de-DE" sz="1200" dirty="0">
                <a:solidFill>
                  <a:prstClr val="black"/>
                </a:solidFill>
                <a:hlinkClick r:id="rId7"/>
              </a:rPr>
              <a:t>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8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hlinkClick r:id="rId8"/>
              </a:rPr>
              <a:t>canIuse.com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9"/>
              </a:rPr>
              <a:t>http://www.quirksmode.org/css/condcom.html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0"/>
              </a:rPr>
              <a:t>https://developer.mozilla.org/de/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Stackoverflow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</a:rPr>
              <a:t>https://</a:t>
            </a:r>
            <a:r>
              <a:rPr lang="de-DE" sz="1200" dirty="0" err="1">
                <a:solidFill>
                  <a:prstClr val="black"/>
                </a:solidFill>
              </a:rPr>
              <a:t>websitelaunchchecklist.com</a:t>
            </a:r>
            <a:r>
              <a:rPr lang="de-DE" sz="1200" dirty="0">
                <a:solidFill>
                  <a:prstClr val="black"/>
                </a:solidFill>
              </a:rPr>
              <a:t>/</a:t>
            </a: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r>
              <a:rPr lang="de-DE" sz="1200" b="1" dirty="0">
                <a:solidFill>
                  <a:prstClr val="black"/>
                </a:solidFill>
                <a:latin typeface="Calibri"/>
              </a:rPr>
              <a:t>CSS </a:t>
            </a:r>
            <a:r>
              <a:rPr lang="de-DE" sz="1200" b="1" dirty="0" err="1">
                <a:solidFill>
                  <a:prstClr val="black"/>
                </a:solidFill>
                <a:latin typeface="Calibri"/>
              </a:rPr>
              <a:t>Prefixes</a:t>
            </a:r>
            <a:endParaRPr lang="de-DE" sz="1200" b="1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latin typeface="Calibri"/>
                <a:hlinkClick r:id="rId11"/>
              </a:rPr>
              <a:t>http://pleeease.io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latin typeface="Calibri"/>
                <a:hlinkClick r:id="rId12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latin typeface="Calibri"/>
                <a:hlinkClick r:id="rId12"/>
              </a:rPr>
              <a:t>shouldiprefix.com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latin typeface="Calibri"/>
                <a:hlinkClick r:id="rId8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latin typeface="Calibri"/>
                <a:hlinkClick r:id="rId8"/>
              </a:rPr>
              <a:t>canIuse.com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r>
              <a:rPr lang="de-DE" sz="1200" b="1" dirty="0">
                <a:solidFill>
                  <a:prstClr val="black"/>
                </a:solidFill>
                <a:latin typeface="Calibri"/>
              </a:rPr>
              <a:t>CSS Tools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3"/>
              </a:rPr>
              <a:t>http://css3generator.com </a:t>
            </a:r>
            <a:r>
              <a:rPr lang="de-DE" sz="1200" dirty="0">
                <a:solidFill>
                  <a:prstClr val="black"/>
                </a:solidFill>
              </a:rPr>
              <a:t>- zum Lernen/Spielen/Ausprobieren, </a:t>
            </a:r>
            <a:br>
              <a:rPr lang="de-DE" sz="1200" dirty="0">
                <a:solidFill>
                  <a:prstClr val="black"/>
                </a:solidFill>
              </a:rPr>
            </a:br>
            <a:r>
              <a:rPr lang="de-DE" sz="1200" dirty="0">
                <a:solidFill>
                  <a:prstClr val="black"/>
                </a:solidFill>
              </a:rPr>
              <a:t>für Bequeme, für on-</a:t>
            </a:r>
            <a:r>
              <a:rPr lang="de-DE" sz="1200" dirty="0" err="1">
                <a:solidFill>
                  <a:prstClr val="black"/>
                </a:solidFill>
              </a:rPr>
              <a:t>the</a:t>
            </a:r>
            <a:r>
              <a:rPr lang="de-DE" sz="1200" dirty="0">
                <a:solidFill>
                  <a:prstClr val="black"/>
                </a:solidFill>
              </a:rPr>
              <a:t>-</a:t>
            </a:r>
            <a:r>
              <a:rPr lang="de-DE" sz="1200" dirty="0" err="1">
                <a:solidFill>
                  <a:prstClr val="black"/>
                </a:solidFill>
              </a:rPr>
              <a:t>fly</a:t>
            </a:r>
            <a:r>
              <a:rPr lang="de-DE" sz="1200" dirty="0">
                <a:solidFill>
                  <a:prstClr val="black"/>
                </a:solidFill>
              </a:rPr>
              <a:t> Webdesigner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4"/>
              </a:rPr>
              <a:t>http://css3gen.com </a:t>
            </a:r>
            <a:r>
              <a:rPr lang="de-DE" sz="1200" dirty="0">
                <a:solidFill>
                  <a:prstClr val="black"/>
                </a:solidFill>
              </a:rPr>
              <a:t>- für Buttons </a:t>
            </a:r>
            <a:r>
              <a:rPr lang="mr-IN" sz="1200" dirty="0">
                <a:solidFill>
                  <a:prstClr val="black"/>
                </a:solidFill>
              </a:rPr>
              <a:t>–</a:t>
            </a:r>
            <a:r>
              <a:rPr lang="de-DE" sz="1200" dirty="0">
                <a:solidFill>
                  <a:prstClr val="black"/>
                </a:solidFill>
              </a:rPr>
              <a:t> Schritt für Schritt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5"/>
              </a:rPr>
              <a:t>http://</a:t>
            </a:r>
            <a:r>
              <a:rPr lang="de-DE" sz="1200" dirty="0">
                <a:solidFill>
                  <a:prstClr val="black"/>
                </a:solidFill>
                <a:latin typeface="Calibri"/>
                <a:hlinkClick r:id="rId15"/>
              </a:rPr>
              <a:t>css-tricks.com </a:t>
            </a:r>
            <a:r>
              <a:rPr lang="de-DE" sz="1200" dirty="0">
                <a:solidFill>
                  <a:prstClr val="black"/>
                </a:solidFill>
                <a:latin typeface="Calibri"/>
              </a:rPr>
              <a:t>- </a:t>
            </a:r>
            <a:r>
              <a:rPr lang="de-DE" sz="1200" dirty="0">
                <a:solidFill>
                  <a:prstClr val="black"/>
                </a:solidFill>
              </a:rPr>
              <a:t>Sammelsurium von CSS-Tricks und Hilfestellungen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Unsplash</a:t>
            </a:r>
            <a:endParaRPr lang="de-DE" sz="1200" dirty="0">
              <a:solidFill>
                <a:prstClr val="black"/>
              </a:solidFill>
            </a:endParaRPr>
          </a:p>
          <a:p>
            <a:endParaRPr lang="de-DE" sz="1200" dirty="0">
              <a:solidFill>
                <a:prstClr val="black"/>
              </a:solidFill>
              <a:latin typeface="Calibri"/>
            </a:endParaRPr>
          </a:p>
          <a:p>
            <a:br>
              <a:rPr lang="de-DE" sz="1200" dirty="0">
                <a:solidFill>
                  <a:prstClr val="black"/>
                </a:solidFill>
                <a:latin typeface="Calibri"/>
              </a:rPr>
            </a:br>
            <a:endParaRPr lang="de-DE" sz="1200" dirty="0">
              <a:solidFill>
                <a:prstClr val="black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602723" y="1685341"/>
            <a:ext cx="4541277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prstClr val="black"/>
                </a:solidFill>
              </a:rPr>
              <a:t>Accessibility</a:t>
            </a:r>
            <a:endParaRPr lang="de-DE" sz="1200" b="1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6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hlinkClick r:id="rId16"/>
              </a:rPr>
              <a:t>cynthiasays.com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7"/>
              </a:rPr>
              <a:t>https://www.w3.org/WAI/</a:t>
            </a:r>
            <a:r>
              <a:rPr lang="de-DE" sz="1200" dirty="0" err="1">
                <a:solidFill>
                  <a:prstClr val="black"/>
                </a:solidFill>
                <a:hlinkClick r:id="rId17"/>
              </a:rPr>
              <a:t>intro</a:t>
            </a:r>
            <a:r>
              <a:rPr lang="de-DE" sz="1200" dirty="0">
                <a:solidFill>
                  <a:prstClr val="black"/>
                </a:solidFill>
                <a:hlinkClick r:id="rId17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17"/>
              </a:rPr>
              <a:t>wcag.php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8"/>
              </a:rPr>
              <a:t>http://</a:t>
            </a:r>
            <a:r>
              <a:rPr lang="de-DE" sz="1200" dirty="0" err="1">
                <a:solidFill>
                  <a:prstClr val="black"/>
                </a:solidFill>
                <a:hlinkClick r:id="rId18"/>
              </a:rPr>
              <a:t>wave.webaim.org</a:t>
            </a:r>
            <a:r>
              <a:rPr lang="de-DE" sz="1200" dirty="0">
                <a:solidFill>
                  <a:prstClr val="black"/>
                </a:solidFill>
                <a:hlinkClick r:id="rId18"/>
              </a:rPr>
              <a:t>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r>
              <a:rPr lang="de-DE" sz="1200" b="1" dirty="0">
                <a:solidFill>
                  <a:prstClr val="black"/>
                </a:solidFill>
              </a:rPr>
              <a:t>Features und </a:t>
            </a:r>
            <a:r>
              <a:rPr lang="de-DE" sz="1200" b="1" dirty="0" err="1">
                <a:solidFill>
                  <a:prstClr val="black"/>
                </a:solidFill>
              </a:rPr>
              <a:t>Snippets</a:t>
            </a:r>
            <a:endParaRPr lang="de-DE" sz="1200" b="1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19"/>
              </a:rPr>
              <a:t>http://codepen.io/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</a:rPr>
              <a:t>Google Fonts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Codepen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Browserstack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Github</a:t>
            </a:r>
            <a:r>
              <a:rPr lang="de-DE" sz="1200" dirty="0">
                <a:solidFill>
                  <a:prstClr val="black"/>
                </a:solidFill>
              </a:rPr>
              <a:t> (Repository/</a:t>
            </a:r>
            <a:r>
              <a:rPr lang="de-DE" sz="1200" dirty="0" err="1">
                <a:solidFill>
                  <a:prstClr val="black"/>
                </a:solidFill>
              </a:rPr>
              <a:t>Versionierung</a:t>
            </a:r>
            <a:r>
              <a:rPr lang="de-DE" sz="1200" dirty="0">
                <a:solidFill>
                  <a:prstClr val="black"/>
                </a:solidFill>
              </a:rPr>
              <a:t>)</a:t>
            </a:r>
          </a:p>
          <a:p>
            <a:endParaRPr lang="de-DE" sz="1200" b="1" dirty="0">
              <a:solidFill>
                <a:prstClr val="black"/>
              </a:solidFill>
              <a:latin typeface="Calibri"/>
            </a:endParaRPr>
          </a:p>
          <a:p>
            <a:r>
              <a:rPr lang="de-DE" sz="1200" b="1" dirty="0">
                <a:solidFill>
                  <a:prstClr val="black"/>
                </a:solidFill>
                <a:latin typeface="Calibri"/>
              </a:rPr>
              <a:t>Übungen: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0"/>
              </a:rPr>
              <a:t>http://www.w3schools.com/</a:t>
            </a:r>
            <a:r>
              <a:rPr lang="de-DE" sz="1200" dirty="0" err="1">
                <a:solidFill>
                  <a:prstClr val="black"/>
                </a:solidFill>
                <a:hlinkClick r:id="rId20"/>
              </a:rPr>
              <a:t>html</a:t>
            </a:r>
            <a:r>
              <a:rPr lang="de-DE" sz="1200" dirty="0">
                <a:solidFill>
                  <a:prstClr val="black"/>
                </a:solidFill>
                <a:hlinkClick r:id="rId20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20"/>
              </a:rPr>
              <a:t>exercise.asp</a:t>
            </a:r>
            <a:r>
              <a:rPr lang="de-DE" sz="1200" dirty="0">
                <a:solidFill>
                  <a:prstClr val="black"/>
                </a:solidFill>
                <a:hlinkClick r:id="rId20"/>
              </a:rPr>
              <a:t> </a:t>
            </a:r>
            <a:r>
              <a:rPr lang="de-DE" sz="1200" dirty="0">
                <a:solidFill>
                  <a:prstClr val="black"/>
                </a:solidFill>
              </a:rPr>
              <a:t>(für HTML, gratis)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1"/>
              </a:rPr>
              <a:t>http://www.w3schools.com/</a:t>
            </a:r>
            <a:r>
              <a:rPr lang="de-DE" sz="1200" dirty="0" err="1">
                <a:solidFill>
                  <a:prstClr val="black"/>
                </a:solidFill>
                <a:hlinkClick r:id="rId21"/>
              </a:rPr>
              <a:t>css</a:t>
            </a:r>
            <a:r>
              <a:rPr lang="de-DE" sz="1200" dirty="0">
                <a:solidFill>
                  <a:prstClr val="black"/>
                </a:solidFill>
                <a:hlinkClick r:id="rId21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21"/>
              </a:rPr>
              <a:t>exercise.asp</a:t>
            </a:r>
            <a:r>
              <a:rPr lang="de-DE" sz="1200" dirty="0">
                <a:solidFill>
                  <a:prstClr val="black"/>
                </a:solidFill>
                <a:hlinkClick r:id="rId21"/>
              </a:rPr>
              <a:t> </a:t>
            </a:r>
            <a:r>
              <a:rPr lang="de-DE" sz="1200" dirty="0">
                <a:solidFill>
                  <a:prstClr val="black"/>
                </a:solidFill>
              </a:rPr>
              <a:t>(für CSS, gratis)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2"/>
              </a:rPr>
              <a:t>https://www.codecademy.com/learn/web </a:t>
            </a:r>
            <a:r>
              <a:rPr lang="de-DE" sz="1200" dirty="0">
                <a:solidFill>
                  <a:prstClr val="black"/>
                </a:solidFill>
              </a:rPr>
              <a:t>(gratis)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3"/>
              </a:rPr>
              <a:t>https://</a:t>
            </a:r>
            <a:r>
              <a:rPr lang="de-DE" sz="1200" dirty="0" err="1">
                <a:solidFill>
                  <a:prstClr val="black"/>
                </a:solidFill>
                <a:hlinkClick r:id="rId23"/>
              </a:rPr>
              <a:t>jsfiddle.net</a:t>
            </a:r>
            <a:r>
              <a:rPr lang="de-DE" sz="1200" dirty="0">
                <a:solidFill>
                  <a:prstClr val="black"/>
                </a:solidFill>
              </a:rPr>
              <a:t>/ </a:t>
            </a:r>
            <a:r>
              <a:rPr lang="mr-IN" sz="1200" dirty="0">
                <a:solidFill>
                  <a:prstClr val="black"/>
                </a:solidFill>
              </a:rPr>
              <a:t>–</a:t>
            </a:r>
            <a:r>
              <a:rPr lang="de-DE" sz="1200" dirty="0">
                <a:solidFill>
                  <a:prstClr val="black"/>
                </a:solidFill>
              </a:rPr>
              <a:t> HTML, CSS , JS und </a:t>
            </a:r>
            <a:r>
              <a:rPr lang="de-DE" sz="1200" dirty="0" err="1">
                <a:solidFill>
                  <a:prstClr val="black"/>
                </a:solidFill>
              </a:rPr>
              <a:t>Resultatefenster</a:t>
            </a:r>
            <a:r>
              <a:rPr lang="de-DE" sz="1200" dirty="0">
                <a:solidFill>
                  <a:prstClr val="black"/>
                </a:solidFill>
              </a:rPr>
              <a:t> in einem. </a:t>
            </a: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r>
              <a:rPr lang="de-DE" sz="1200" b="1" dirty="0" err="1">
                <a:solidFill>
                  <a:prstClr val="black"/>
                </a:solidFill>
              </a:rPr>
              <a:t>Tutorials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4"/>
              </a:rPr>
              <a:t>https://</a:t>
            </a:r>
            <a:r>
              <a:rPr lang="de-DE" sz="1200" dirty="0" err="1">
                <a:solidFill>
                  <a:prstClr val="black"/>
                </a:solidFill>
                <a:hlinkClick r:id="rId24"/>
              </a:rPr>
              <a:t>www.youtube.com</a:t>
            </a:r>
            <a:r>
              <a:rPr lang="de-DE" sz="1200" dirty="0">
                <a:solidFill>
                  <a:prstClr val="black"/>
                </a:solidFill>
                <a:hlinkClick r:id="rId24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24"/>
              </a:rPr>
              <a:t>watch?v</a:t>
            </a:r>
            <a:r>
              <a:rPr lang="de-DE" sz="1200" dirty="0">
                <a:solidFill>
                  <a:prstClr val="black"/>
                </a:solidFill>
                <a:hlinkClick r:id="rId24"/>
              </a:rPr>
              <a:t>=1A1D2bCcBX8</a:t>
            </a:r>
            <a:r>
              <a:rPr lang="de-DE" sz="1200" dirty="0">
                <a:solidFill>
                  <a:prstClr val="black"/>
                </a:solidFill>
              </a:rPr>
              <a:t> (gratis)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5"/>
              </a:rPr>
              <a:t>https://</a:t>
            </a:r>
            <a:r>
              <a:rPr lang="de-DE" sz="1200" dirty="0" err="1">
                <a:solidFill>
                  <a:prstClr val="black"/>
                </a:solidFill>
                <a:hlinkClick r:id="rId25"/>
              </a:rPr>
              <a:t>www.codeschool.com</a:t>
            </a:r>
            <a:r>
              <a:rPr lang="de-DE" sz="1200" dirty="0">
                <a:solidFill>
                  <a:prstClr val="black"/>
                </a:solidFill>
                <a:hlinkClick r:id="rId25"/>
              </a:rPr>
              <a:t>/</a:t>
            </a:r>
            <a:r>
              <a:rPr lang="de-DE" sz="1200" dirty="0" err="1">
                <a:solidFill>
                  <a:prstClr val="black"/>
                </a:solidFill>
                <a:hlinkClick r:id="rId25"/>
              </a:rPr>
              <a:t>pricing</a:t>
            </a:r>
            <a:r>
              <a:rPr lang="de-DE" sz="1200" dirty="0">
                <a:solidFill>
                  <a:prstClr val="black"/>
                </a:solidFill>
                <a:hlinkClick r:id="rId25"/>
              </a:rPr>
              <a:t> </a:t>
            </a:r>
            <a:r>
              <a:rPr lang="de-DE" sz="1200" dirty="0">
                <a:solidFill>
                  <a:prstClr val="black"/>
                </a:solidFill>
              </a:rPr>
              <a:t>(kostenpflichtig)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  <a:hlinkClick r:id="rId26"/>
              </a:rPr>
              <a:t>https://www.video2brain.com/de/ </a:t>
            </a:r>
            <a:r>
              <a:rPr lang="de-DE" sz="1200" dirty="0">
                <a:solidFill>
                  <a:prstClr val="black"/>
                </a:solidFill>
              </a:rPr>
              <a:t>  (resp. Lynda) (kostenpflichtig)</a:t>
            </a: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r>
              <a:rPr lang="de-DE" sz="1200" b="1" dirty="0">
                <a:solidFill>
                  <a:prstClr val="black"/>
                </a:solidFill>
              </a:rPr>
              <a:t>Community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Smashing</a:t>
            </a:r>
            <a:r>
              <a:rPr lang="de-DE" sz="1200" dirty="0">
                <a:solidFill>
                  <a:prstClr val="black"/>
                </a:solidFill>
              </a:rPr>
              <a:t> Magazin</a:t>
            </a:r>
          </a:p>
          <a:p>
            <a:pPr marL="171450" indent="-171450">
              <a:buFont typeface="Arial"/>
              <a:buChar char="•"/>
            </a:pPr>
            <a:r>
              <a:rPr lang="de-DE" sz="1200" dirty="0">
                <a:solidFill>
                  <a:prstClr val="black"/>
                </a:solidFill>
              </a:rPr>
              <a:t>Team </a:t>
            </a:r>
            <a:r>
              <a:rPr lang="de-DE" sz="1200" dirty="0" err="1">
                <a:solidFill>
                  <a:prstClr val="black"/>
                </a:solidFill>
              </a:rPr>
              <a:t>Treehouse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Reddit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DE" sz="1200" dirty="0" err="1">
                <a:solidFill>
                  <a:prstClr val="black"/>
                </a:solidFill>
              </a:rPr>
              <a:t>Webdeveloper.com</a:t>
            </a: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  <a:p>
            <a:pPr marL="171450" indent="-171450">
              <a:buFont typeface="Arial"/>
              <a:buChar char="•"/>
            </a:pPr>
            <a:endParaRPr lang="de-DE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226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35318"/>
            <a:ext cx="8229600" cy="492443"/>
          </a:xfrm>
        </p:spPr>
        <p:txBody>
          <a:bodyPr/>
          <a:lstStyle/>
          <a:p>
            <a:r>
              <a:rPr lang="de-DE" dirty="0" err="1"/>
              <a:t>Brackets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Sammelsurium von </a:t>
            </a:r>
            <a:r>
              <a:rPr lang="de-DE" dirty="0" err="1"/>
              <a:t>HilfSmitteln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7510" y="1685341"/>
            <a:ext cx="831840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prstClr val="black"/>
                </a:solidFill>
                <a:latin typeface="Calibri"/>
              </a:rPr>
              <a:t>Erweiterungen: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Autoprefixer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Beautify.io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(für wohlgeformten Code)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Brackets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Icon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Bracket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Git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Versionierung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Emmet (mit Tastenkürzel werden  dir HTML-Tags geschrieben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Live Preview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for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Responsive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W3C Validation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Quick Search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Calibri"/>
              </a:rPr>
              <a:t>Indent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Guides (vertikale Hilfslinien für zum Einrücken des Codes)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Code Outline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Live Preview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for</a:t>
            </a:r>
            <a:r>
              <a:rPr lang="de-DE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Calibri"/>
              </a:rPr>
              <a:t>Responsive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prstClr val="black"/>
                </a:solidFill>
                <a:latin typeface="Calibri"/>
              </a:rPr>
              <a:t>TODO</a:t>
            </a:r>
          </a:p>
          <a:p>
            <a:pPr marL="285750" indent="-285750">
              <a:buFont typeface="Arial"/>
              <a:buChar char="•"/>
            </a:pP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endParaRPr lang="de-DE" sz="1600" dirty="0">
              <a:solidFill>
                <a:prstClr val="black"/>
              </a:solidFill>
              <a:latin typeface="Calibri"/>
            </a:endParaRPr>
          </a:p>
          <a:p>
            <a:r>
              <a:rPr lang="de-DE" sz="1600" b="1" dirty="0">
                <a:solidFill>
                  <a:prstClr val="black"/>
                </a:solidFill>
                <a:latin typeface="Calibri"/>
              </a:rPr>
              <a:t>Vergiss nicht, deren Aktivierungseinstellung im </a:t>
            </a:r>
            <a:r>
              <a:rPr lang="de-DE" sz="1600" b="1" dirty="0" err="1">
                <a:solidFill>
                  <a:prstClr val="black"/>
                </a:solidFill>
                <a:latin typeface="Calibri"/>
              </a:rPr>
              <a:t>defaultPreferences.json</a:t>
            </a:r>
            <a:r>
              <a:rPr lang="de-DE" sz="1600" b="1" dirty="0">
                <a:solidFill>
                  <a:prstClr val="black"/>
                </a:solidFill>
                <a:latin typeface="Calibri"/>
              </a:rPr>
              <a:t> zu suchen und ins </a:t>
            </a:r>
            <a:r>
              <a:rPr lang="de-DE" sz="1600" b="1" dirty="0" err="1">
                <a:solidFill>
                  <a:prstClr val="black"/>
                </a:solidFill>
                <a:latin typeface="Calibri"/>
              </a:rPr>
              <a:t>brackets.json</a:t>
            </a:r>
            <a:r>
              <a:rPr lang="de-DE" sz="1600" b="1" dirty="0">
                <a:solidFill>
                  <a:prstClr val="black"/>
                </a:solidFill>
                <a:latin typeface="Calibri"/>
              </a:rPr>
              <a:t> zu kopieren und dabei zu aktiveren (</a:t>
            </a:r>
            <a:r>
              <a:rPr lang="de-DE" sz="1600" b="1" dirty="0">
                <a:solidFill>
                  <a:prstClr val="black"/>
                </a:solidFill>
              </a:rPr>
              <a:t>Aktivierung (meistens </a:t>
            </a:r>
            <a:r>
              <a:rPr lang="de-DE" sz="1600" b="1" dirty="0" err="1">
                <a:solidFill>
                  <a:prstClr val="black"/>
                </a:solidFill>
              </a:rPr>
              <a:t>xxx.enabled</a:t>
            </a:r>
            <a:r>
              <a:rPr lang="de-DE" sz="1600" b="1" dirty="0">
                <a:solidFill>
                  <a:prstClr val="black"/>
                </a:solidFill>
              </a:rPr>
              <a:t> = </a:t>
            </a:r>
            <a:r>
              <a:rPr lang="de-DE" sz="1600" b="1" dirty="0" err="1">
                <a:solidFill>
                  <a:prstClr val="black"/>
                </a:solidFill>
              </a:rPr>
              <a:t>true</a:t>
            </a:r>
            <a:r>
              <a:rPr lang="de-DE" sz="1600" b="1" dirty="0">
                <a:solidFill>
                  <a:prstClr val="black"/>
                </a:solidFill>
              </a:rPr>
              <a:t>/</a:t>
            </a:r>
            <a:r>
              <a:rPr lang="de-DE" sz="1600" b="1" dirty="0" err="1">
                <a:solidFill>
                  <a:prstClr val="black"/>
                </a:solidFill>
              </a:rPr>
              <a:t>false</a:t>
            </a:r>
            <a:r>
              <a:rPr lang="de-DE" sz="1600" b="1" dirty="0">
                <a:solidFill>
                  <a:prstClr val="black"/>
                </a:solidFill>
              </a:rPr>
              <a:t>). Danach </a:t>
            </a:r>
            <a:r>
              <a:rPr lang="de-DE" sz="1600" b="1" dirty="0" err="1">
                <a:solidFill>
                  <a:prstClr val="black"/>
                </a:solidFill>
              </a:rPr>
              <a:t>Brackets</a:t>
            </a:r>
            <a:r>
              <a:rPr lang="de-DE" sz="1600" b="1" dirty="0">
                <a:solidFill>
                  <a:prstClr val="black"/>
                </a:solidFill>
              </a:rPr>
              <a:t> neu starten. </a:t>
            </a:r>
            <a:endParaRPr lang="de-DE" sz="1600" b="1" dirty="0">
              <a:solidFill>
                <a:prstClr val="black"/>
              </a:solidFill>
              <a:latin typeface="Calibri"/>
            </a:endParaRPr>
          </a:p>
          <a:p>
            <a:endParaRPr lang="de-DE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7167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03204" y="2756631"/>
            <a:ext cx="8625417" cy="19389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latin typeface="Arial"/>
                <a:cs typeface="Arial"/>
              </a:rPr>
              <a:t>PRÜFUNGS-VORGABEN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892552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Der Browser liest den Quellcode zum </a:t>
            </a:r>
            <a:br>
              <a:rPr lang="de-DE" dirty="0">
                <a:latin typeface="Arial"/>
                <a:cs typeface="Arial"/>
              </a:rPr>
            </a:br>
            <a:r>
              <a:rPr lang="de-DE" dirty="0" err="1">
                <a:latin typeface="Arial"/>
                <a:cs typeface="Arial"/>
              </a:rPr>
              <a:t>Document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Object</a:t>
            </a:r>
            <a:r>
              <a:rPr lang="de-DE" dirty="0">
                <a:latin typeface="Arial"/>
                <a:cs typeface="Arial"/>
              </a:rPr>
              <a:t> Model (DOM) ein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VOM QUELLCODE ZUM DOM</a:t>
            </a:r>
          </a:p>
        </p:txBody>
      </p:sp>
      <p:pic>
        <p:nvPicPr>
          <p:cNvPr id="8" name="Bild 7" descr="Bildschirmfoto 2016-10-26 um 13.56.56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1" t="10505" r="11202" b="17172"/>
          <a:stretch/>
        </p:blipFill>
        <p:spPr>
          <a:xfrm>
            <a:off x="2570953" y="2937074"/>
            <a:ext cx="3386357" cy="2825912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10" name="Bild 9" descr="Bildschirmfoto 2016-10-26 um 14.50.54 (3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3" b="97973"/>
          <a:stretch/>
        </p:blipFill>
        <p:spPr>
          <a:xfrm>
            <a:off x="2570953" y="2438438"/>
            <a:ext cx="3315384" cy="104282"/>
          </a:xfrm>
          <a:prstGeom prst="rect">
            <a:avLst/>
          </a:prstGeom>
        </p:spPr>
      </p:pic>
      <p:pic>
        <p:nvPicPr>
          <p:cNvPr id="11" name="Bild 10" descr="Bildschirmfoto 2016-10-26 um 14.54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8" y="3124168"/>
            <a:ext cx="2138915" cy="20678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53758" y="2734789"/>
            <a:ext cx="2644654" cy="27699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e-DE" sz="1200" dirty="0">
                <a:cs typeface="Arial"/>
              </a:rPr>
              <a:t>Quellcode (</a:t>
            </a:r>
            <a:r>
              <a:rPr lang="de-DE" sz="1200" dirty="0" err="1">
                <a:cs typeface="Arial"/>
              </a:rPr>
              <a:t>index.html</a:t>
            </a:r>
            <a:r>
              <a:rPr lang="de-DE" sz="1200" dirty="0">
                <a:cs typeface="Arial"/>
              </a:rPr>
              <a:t>)</a:t>
            </a:r>
          </a:p>
        </p:txBody>
      </p:sp>
      <p:pic>
        <p:nvPicPr>
          <p:cNvPr id="15" name="Bild 14" descr="Bildschirmfoto 2016-10-26 um 14.59.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t="1639" r="3075" b="18172"/>
          <a:stretch/>
        </p:blipFill>
        <p:spPr>
          <a:xfrm>
            <a:off x="6319947" y="4742442"/>
            <a:ext cx="2710005" cy="1616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Freihandform 15"/>
          <p:cNvSpPr/>
          <p:nvPr/>
        </p:nvSpPr>
        <p:spPr>
          <a:xfrm>
            <a:off x="887741" y="2071439"/>
            <a:ext cx="2045532" cy="509661"/>
          </a:xfrm>
          <a:custGeom>
            <a:avLst/>
            <a:gdLst>
              <a:gd name="connsiteX0" fmla="*/ 0 w 1868944"/>
              <a:gd name="connsiteY0" fmla="*/ 879237 h 879237"/>
              <a:gd name="connsiteX1" fmla="*/ 1607119 w 1868944"/>
              <a:gd name="connsiteY1" fmla="*/ 2672 h 879237"/>
              <a:gd name="connsiteX2" fmla="*/ 1865607 w 1868944"/>
              <a:gd name="connsiteY2" fmla="*/ 587049 h 879237"/>
              <a:gd name="connsiteX0" fmla="*/ 0 w 1910671"/>
              <a:gd name="connsiteY0" fmla="*/ 879237 h 879237"/>
              <a:gd name="connsiteX1" fmla="*/ 1607119 w 1910671"/>
              <a:gd name="connsiteY1" fmla="*/ 2672 h 879237"/>
              <a:gd name="connsiteX2" fmla="*/ 1910561 w 1910671"/>
              <a:gd name="connsiteY2" fmla="*/ 587049 h 87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71" h="879237">
                <a:moveTo>
                  <a:pt x="0" y="879237"/>
                </a:moveTo>
                <a:cubicBezTo>
                  <a:pt x="648092" y="465303"/>
                  <a:pt x="1288692" y="51370"/>
                  <a:pt x="1607119" y="2672"/>
                </a:cubicBezTo>
                <a:cubicBezTo>
                  <a:pt x="1925546" y="-46026"/>
                  <a:pt x="1910561" y="587049"/>
                  <a:pt x="1910561" y="587049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Freihandform 16"/>
          <p:cNvSpPr/>
          <p:nvPr/>
        </p:nvSpPr>
        <p:spPr>
          <a:xfrm>
            <a:off x="2966990" y="2598910"/>
            <a:ext cx="145042" cy="372456"/>
          </a:xfrm>
          <a:custGeom>
            <a:avLst/>
            <a:gdLst>
              <a:gd name="connsiteX0" fmla="*/ 0 w 1868944"/>
              <a:gd name="connsiteY0" fmla="*/ 879237 h 879237"/>
              <a:gd name="connsiteX1" fmla="*/ 1607119 w 1868944"/>
              <a:gd name="connsiteY1" fmla="*/ 2672 h 879237"/>
              <a:gd name="connsiteX2" fmla="*/ 1865607 w 1868944"/>
              <a:gd name="connsiteY2" fmla="*/ 587049 h 879237"/>
              <a:gd name="connsiteX0" fmla="*/ 0 w 1910671"/>
              <a:gd name="connsiteY0" fmla="*/ 879237 h 879237"/>
              <a:gd name="connsiteX1" fmla="*/ 1607119 w 1910671"/>
              <a:gd name="connsiteY1" fmla="*/ 2672 h 879237"/>
              <a:gd name="connsiteX2" fmla="*/ 1910561 w 1910671"/>
              <a:gd name="connsiteY2" fmla="*/ 587049 h 879237"/>
              <a:gd name="connsiteX0" fmla="*/ 0 w 303552"/>
              <a:gd name="connsiteY0" fmla="*/ 2672 h 587048"/>
              <a:gd name="connsiteX1" fmla="*/ 303442 w 303552"/>
              <a:gd name="connsiteY1" fmla="*/ 587049 h 587048"/>
              <a:gd name="connsiteX0" fmla="*/ 0 w 187782"/>
              <a:gd name="connsiteY0" fmla="*/ 2457 h 644995"/>
              <a:gd name="connsiteX1" fmla="*/ 135480 w 187782"/>
              <a:gd name="connsiteY1" fmla="*/ 644995 h 644995"/>
              <a:gd name="connsiteX0" fmla="*/ 0 w 135480"/>
              <a:gd name="connsiteY0" fmla="*/ 0 h 642538"/>
              <a:gd name="connsiteX1" fmla="*/ 135480 w 135480"/>
              <a:gd name="connsiteY1" fmla="*/ 642538 h 64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480" h="642538">
                <a:moveTo>
                  <a:pt x="0" y="0"/>
                </a:moveTo>
                <a:cubicBezTo>
                  <a:pt x="13995" y="358432"/>
                  <a:pt x="135480" y="642538"/>
                  <a:pt x="135480" y="642538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2999642" y="2590769"/>
            <a:ext cx="5252004" cy="2769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>
                <a:cs typeface="Arial"/>
              </a:rPr>
              <a:t>Rendern (berechnen und aufbauen der HTML-Tags zu Modell-Objekten)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 rot="20605998">
            <a:off x="970346" y="1860720"/>
            <a:ext cx="2644654" cy="2769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>
                <a:cs typeface="Arial"/>
              </a:rPr>
              <a:t>wird geschickt an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6170287" y="3581394"/>
            <a:ext cx="2859665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>
                <a:cs typeface="Arial"/>
              </a:rPr>
              <a:t>Nach dem Rendern haben wir "Baum", </a:t>
            </a:r>
            <a:br>
              <a:rPr lang="de-DE" sz="1200" dirty="0">
                <a:cs typeface="Arial"/>
              </a:rPr>
            </a:br>
            <a:r>
              <a:rPr lang="de-DE" sz="1200" dirty="0">
                <a:cs typeface="Arial"/>
              </a:rPr>
              <a:t>den DOM-Baum und die Webpage ist visualisiert. </a:t>
            </a:r>
          </a:p>
        </p:txBody>
      </p:sp>
      <p:sp>
        <p:nvSpPr>
          <p:cNvPr id="21" name="Geschweifte Klammer links 20"/>
          <p:cNvSpPr/>
          <p:nvPr/>
        </p:nvSpPr>
        <p:spPr>
          <a:xfrm rot="10800000">
            <a:off x="5957308" y="3325289"/>
            <a:ext cx="212979" cy="2437696"/>
          </a:xfrm>
          <a:prstGeom prst="leftBrace">
            <a:avLst>
              <a:gd name="adj1" fmla="val 8333"/>
              <a:gd name="adj2" fmla="val 80035"/>
            </a:avLst>
          </a:prstGeom>
          <a:ln>
            <a:solidFill>
              <a:srgbClr val="0D0D0D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2" name="Bild 21" descr="Bildschirmfoto 2016-10-26 um 15.12.56 (3)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2" b="97849"/>
          <a:stretch/>
        </p:blipFill>
        <p:spPr>
          <a:xfrm>
            <a:off x="119320" y="3002305"/>
            <a:ext cx="2173354" cy="110625"/>
          </a:xfrm>
          <a:prstGeom prst="rect">
            <a:avLst/>
          </a:prstGeom>
        </p:spPr>
      </p:pic>
      <p:sp>
        <p:nvSpPr>
          <p:cNvPr id="23" name="Freihandform 22"/>
          <p:cNvSpPr/>
          <p:nvPr/>
        </p:nvSpPr>
        <p:spPr>
          <a:xfrm rot="15607844">
            <a:off x="6024815" y="5402841"/>
            <a:ext cx="65073" cy="521758"/>
          </a:xfrm>
          <a:custGeom>
            <a:avLst/>
            <a:gdLst>
              <a:gd name="connsiteX0" fmla="*/ 0 w 1868944"/>
              <a:gd name="connsiteY0" fmla="*/ 879237 h 879237"/>
              <a:gd name="connsiteX1" fmla="*/ 1607119 w 1868944"/>
              <a:gd name="connsiteY1" fmla="*/ 2672 h 879237"/>
              <a:gd name="connsiteX2" fmla="*/ 1865607 w 1868944"/>
              <a:gd name="connsiteY2" fmla="*/ 587049 h 879237"/>
              <a:gd name="connsiteX0" fmla="*/ 0 w 1910671"/>
              <a:gd name="connsiteY0" fmla="*/ 879237 h 879237"/>
              <a:gd name="connsiteX1" fmla="*/ 1607119 w 1910671"/>
              <a:gd name="connsiteY1" fmla="*/ 2672 h 879237"/>
              <a:gd name="connsiteX2" fmla="*/ 1910561 w 1910671"/>
              <a:gd name="connsiteY2" fmla="*/ 587049 h 879237"/>
              <a:gd name="connsiteX0" fmla="*/ 0 w 303552"/>
              <a:gd name="connsiteY0" fmla="*/ 2672 h 587048"/>
              <a:gd name="connsiteX1" fmla="*/ 303442 w 303552"/>
              <a:gd name="connsiteY1" fmla="*/ 587049 h 587048"/>
              <a:gd name="connsiteX0" fmla="*/ 0 w 187782"/>
              <a:gd name="connsiteY0" fmla="*/ 2457 h 644995"/>
              <a:gd name="connsiteX1" fmla="*/ 135480 w 187782"/>
              <a:gd name="connsiteY1" fmla="*/ 644995 h 644995"/>
              <a:gd name="connsiteX0" fmla="*/ 0 w 135480"/>
              <a:gd name="connsiteY0" fmla="*/ 0 h 642538"/>
              <a:gd name="connsiteX1" fmla="*/ 135480 w 135480"/>
              <a:gd name="connsiteY1" fmla="*/ 642538 h 642538"/>
              <a:gd name="connsiteX0" fmla="*/ 0 w 135480"/>
              <a:gd name="connsiteY0" fmla="*/ 0 h 642538"/>
              <a:gd name="connsiteX1" fmla="*/ 45020 w 135480"/>
              <a:gd name="connsiteY1" fmla="*/ 303272 h 642538"/>
              <a:gd name="connsiteX2" fmla="*/ 135480 w 135480"/>
              <a:gd name="connsiteY2" fmla="*/ 642538 h 642538"/>
              <a:gd name="connsiteX0" fmla="*/ 14657 w 95531"/>
              <a:gd name="connsiteY0" fmla="*/ 0 h 605654"/>
              <a:gd name="connsiteX1" fmla="*/ 5071 w 95531"/>
              <a:gd name="connsiteY1" fmla="*/ 266388 h 605654"/>
              <a:gd name="connsiteX2" fmla="*/ 95531 w 95531"/>
              <a:gd name="connsiteY2" fmla="*/ 605654 h 605654"/>
              <a:gd name="connsiteX0" fmla="*/ 9586 w 90460"/>
              <a:gd name="connsiteY0" fmla="*/ 0 h 605654"/>
              <a:gd name="connsiteX1" fmla="*/ 0 w 90460"/>
              <a:gd name="connsiteY1" fmla="*/ 266388 h 605654"/>
              <a:gd name="connsiteX2" fmla="*/ 90460 w 90460"/>
              <a:gd name="connsiteY2" fmla="*/ 605654 h 605654"/>
              <a:gd name="connsiteX0" fmla="*/ 13918 w 94792"/>
              <a:gd name="connsiteY0" fmla="*/ 0 h 605654"/>
              <a:gd name="connsiteX1" fmla="*/ 4332 w 94792"/>
              <a:gd name="connsiteY1" fmla="*/ 266388 h 605654"/>
              <a:gd name="connsiteX2" fmla="*/ 94792 w 94792"/>
              <a:gd name="connsiteY2" fmla="*/ 605654 h 605654"/>
              <a:gd name="connsiteX0" fmla="*/ 13918 w 26523"/>
              <a:gd name="connsiteY0" fmla="*/ 0 h 425207"/>
              <a:gd name="connsiteX1" fmla="*/ 4332 w 26523"/>
              <a:gd name="connsiteY1" fmla="*/ 266388 h 425207"/>
              <a:gd name="connsiteX2" fmla="*/ 26523 w 26523"/>
              <a:gd name="connsiteY2" fmla="*/ 425207 h 425207"/>
              <a:gd name="connsiteX0" fmla="*/ 14939 w 27544"/>
              <a:gd name="connsiteY0" fmla="*/ 0 h 425207"/>
              <a:gd name="connsiteX1" fmla="*/ 5353 w 27544"/>
              <a:gd name="connsiteY1" fmla="*/ 266388 h 425207"/>
              <a:gd name="connsiteX2" fmla="*/ 27544 w 27544"/>
              <a:gd name="connsiteY2" fmla="*/ 425207 h 42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44" h="425207">
                <a:moveTo>
                  <a:pt x="14939" y="0"/>
                </a:moveTo>
                <a:cubicBezTo>
                  <a:pt x="5410" y="128695"/>
                  <a:pt x="-7398" y="188009"/>
                  <a:pt x="5353" y="266388"/>
                </a:cubicBezTo>
                <a:cubicBezTo>
                  <a:pt x="23545" y="395814"/>
                  <a:pt x="27544" y="425207"/>
                  <a:pt x="27544" y="425207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6217608" y="4514980"/>
            <a:ext cx="3955685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000" dirty="0">
                <a:cs typeface="Arial"/>
              </a:rPr>
              <a:t>Web </a:t>
            </a:r>
            <a:r>
              <a:rPr lang="de-DE" sz="1000" dirty="0" err="1">
                <a:cs typeface="Arial"/>
              </a:rPr>
              <a:t>Inspector</a:t>
            </a:r>
            <a:r>
              <a:rPr lang="de-DE" sz="1000" dirty="0">
                <a:cs typeface="Arial"/>
              </a:rPr>
              <a:t>, um den Baum zu manipulieren: </a:t>
            </a:r>
          </a:p>
        </p:txBody>
      </p:sp>
      <p:sp>
        <p:nvSpPr>
          <p:cNvPr id="27" name="Freihandform 26"/>
          <p:cNvSpPr/>
          <p:nvPr/>
        </p:nvSpPr>
        <p:spPr>
          <a:xfrm rot="16792156" flipV="1">
            <a:off x="3566821" y="4036998"/>
            <a:ext cx="261933" cy="2927486"/>
          </a:xfrm>
          <a:custGeom>
            <a:avLst/>
            <a:gdLst>
              <a:gd name="connsiteX0" fmla="*/ 0 w 1868944"/>
              <a:gd name="connsiteY0" fmla="*/ 879237 h 879237"/>
              <a:gd name="connsiteX1" fmla="*/ 1607119 w 1868944"/>
              <a:gd name="connsiteY1" fmla="*/ 2672 h 879237"/>
              <a:gd name="connsiteX2" fmla="*/ 1865607 w 1868944"/>
              <a:gd name="connsiteY2" fmla="*/ 587049 h 879237"/>
              <a:gd name="connsiteX0" fmla="*/ 0 w 1910671"/>
              <a:gd name="connsiteY0" fmla="*/ 879237 h 879237"/>
              <a:gd name="connsiteX1" fmla="*/ 1607119 w 1910671"/>
              <a:gd name="connsiteY1" fmla="*/ 2672 h 879237"/>
              <a:gd name="connsiteX2" fmla="*/ 1910561 w 1910671"/>
              <a:gd name="connsiteY2" fmla="*/ 587049 h 879237"/>
              <a:gd name="connsiteX0" fmla="*/ 0 w 303552"/>
              <a:gd name="connsiteY0" fmla="*/ 2672 h 587048"/>
              <a:gd name="connsiteX1" fmla="*/ 303442 w 303552"/>
              <a:gd name="connsiteY1" fmla="*/ 587049 h 587048"/>
              <a:gd name="connsiteX0" fmla="*/ 0 w 187782"/>
              <a:gd name="connsiteY0" fmla="*/ 2457 h 644995"/>
              <a:gd name="connsiteX1" fmla="*/ 135480 w 187782"/>
              <a:gd name="connsiteY1" fmla="*/ 644995 h 644995"/>
              <a:gd name="connsiteX0" fmla="*/ 0 w 135480"/>
              <a:gd name="connsiteY0" fmla="*/ 0 h 642538"/>
              <a:gd name="connsiteX1" fmla="*/ 135480 w 135480"/>
              <a:gd name="connsiteY1" fmla="*/ 642538 h 642538"/>
              <a:gd name="connsiteX0" fmla="*/ 0 w 135480"/>
              <a:gd name="connsiteY0" fmla="*/ 0 h 642538"/>
              <a:gd name="connsiteX1" fmla="*/ 45020 w 135480"/>
              <a:gd name="connsiteY1" fmla="*/ 303272 h 642538"/>
              <a:gd name="connsiteX2" fmla="*/ 135480 w 135480"/>
              <a:gd name="connsiteY2" fmla="*/ 642538 h 642538"/>
              <a:gd name="connsiteX0" fmla="*/ 14657 w 95531"/>
              <a:gd name="connsiteY0" fmla="*/ 0 h 605654"/>
              <a:gd name="connsiteX1" fmla="*/ 5071 w 95531"/>
              <a:gd name="connsiteY1" fmla="*/ 266388 h 605654"/>
              <a:gd name="connsiteX2" fmla="*/ 95531 w 95531"/>
              <a:gd name="connsiteY2" fmla="*/ 605654 h 605654"/>
              <a:gd name="connsiteX0" fmla="*/ 9586 w 90460"/>
              <a:gd name="connsiteY0" fmla="*/ 0 h 605654"/>
              <a:gd name="connsiteX1" fmla="*/ 0 w 90460"/>
              <a:gd name="connsiteY1" fmla="*/ 266388 h 605654"/>
              <a:gd name="connsiteX2" fmla="*/ 90460 w 90460"/>
              <a:gd name="connsiteY2" fmla="*/ 605654 h 605654"/>
              <a:gd name="connsiteX0" fmla="*/ 13918 w 94792"/>
              <a:gd name="connsiteY0" fmla="*/ 0 h 605654"/>
              <a:gd name="connsiteX1" fmla="*/ 4332 w 94792"/>
              <a:gd name="connsiteY1" fmla="*/ 266388 h 605654"/>
              <a:gd name="connsiteX2" fmla="*/ 94792 w 94792"/>
              <a:gd name="connsiteY2" fmla="*/ 605654 h 605654"/>
              <a:gd name="connsiteX0" fmla="*/ 13918 w 26523"/>
              <a:gd name="connsiteY0" fmla="*/ 0 h 425207"/>
              <a:gd name="connsiteX1" fmla="*/ 4332 w 26523"/>
              <a:gd name="connsiteY1" fmla="*/ 266388 h 425207"/>
              <a:gd name="connsiteX2" fmla="*/ 26523 w 26523"/>
              <a:gd name="connsiteY2" fmla="*/ 425207 h 425207"/>
              <a:gd name="connsiteX0" fmla="*/ 14939 w 27544"/>
              <a:gd name="connsiteY0" fmla="*/ 0 h 425207"/>
              <a:gd name="connsiteX1" fmla="*/ 5353 w 27544"/>
              <a:gd name="connsiteY1" fmla="*/ 266388 h 425207"/>
              <a:gd name="connsiteX2" fmla="*/ 27544 w 27544"/>
              <a:gd name="connsiteY2" fmla="*/ 425207 h 425207"/>
              <a:gd name="connsiteX0" fmla="*/ 14939 w 22659"/>
              <a:gd name="connsiteY0" fmla="*/ 0 h 2230486"/>
              <a:gd name="connsiteX1" fmla="*/ 5353 w 22659"/>
              <a:gd name="connsiteY1" fmla="*/ 266388 h 2230486"/>
              <a:gd name="connsiteX2" fmla="*/ 22652 w 22659"/>
              <a:gd name="connsiteY2" fmla="*/ 2230486 h 2230486"/>
              <a:gd name="connsiteX0" fmla="*/ 85435 w 85435"/>
              <a:gd name="connsiteY0" fmla="*/ 0 h 2385756"/>
              <a:gd name="connsiteX1" fmla="*/ 75849 w 85435"/>
              <a:gd name="connsiteY1" fmla="*/ 266388 h 2385756"/>
              <a:gd name="connsiteX2" fmla="*/ 0 w 85435"/>
              <a:gd name="connsiteY2" fmla="*/ 2385756 h 2385756"/>
              <a:gd name="connsiteX0" fmla="*/ 85435 w 85435"/>
              <a:gd name="connsiteY0" fmla="*/ 0 h 2385756"/>
              <a:gd name="connsiteX1" fmla="*/ 75849 w 85435"/>
              <a:gd name="connsiteY1" fmla="*/ 266388 h 2385756"/>
              <a:gd name="connsiteX2" fmla="*/ 0 w 85435"/>
              <a:gd name="connsiteY2" fmla="*/ 2385756 h 2385756"/>
              <a:gd name="connsiteX0" fmla="*/ 85435 w 85435"/>
              <a:gd name="connsiteY0" fmla="*/ 0 h 2385756"/>
              <a:gd name="connsiteX1" fmla="*/ 0 w 85435"/>
              <a:gd name="connsiteY1" fmla="*/ 2385756 h 2385756"/>
              <a:gd name="connsiteX0" fmla="*/ 85435 w 85435"/>
              <a:gd name="connsiteY0" fmla="*/ 0 h 2385756"/>
              <a:gd name="connsiteX1" fmla="*/ 47634 w 85435"/>
              <a:gd name="connsiteY1" fmla="*/ 1050811 h 2385756"/>
              <a:gd name="connsiteX2" fmla="*/ 0 w 85435"/>
              <a:gd name="connsiteY2" fmla="*/ 2385756 h 2385756"/>
              <a:gd name="connsiteX0" fmla="*/ 85435 w 85435"/>
              <a:gd name="connsiteY0" fmla="*/ 0 h 2385756"/>
              <a:gd name="connsiteX1" fmla="*/ 12113 w 85435"/>
              <a:gd name="connsiteY1" fmla="*/ 1096692 h 2385756"/>
              <a:gd name="connsiteX2" fmla="*/ 0 w 85435"/>
              <a:gd name="connsiteY2" fmla="*/ 2385756 h 2385756"/>
              <a:gd name="connsiteX0" fmla="*/ 85435 w 85435"/>
              <a:gd name="connsiteY0" fmla="*/ 0 h 2385756"/>
              <a:gd name="connsiteX1" fmla="*/ 12113 w 85435"/>
              <a:gd name="connsiteY1" fmla="*/ 1096692 h 2385756"/>
              <a:gd name="connsiteX2" fmla="*/ 0 w 85435"/>
              <a:gd name="connsiteY2" fmla="*/ 2385756 h 2385756"/>
              <a:gd name="connsiteX0" fmla="*/ 104383 w 104383"/>
              <a:gd name="connsiteY0" fmla="*/ 0 h 2385756"/>
              <a:gd name="connsiteX1" fmla="*/ 31061 w 104383"/>
              <a:gd name="connsiteY1" fmla="*/ 1096692 h 2385756"/>
              <a:gd name="connsiteX2" fmla="*/ 18948 w 104383"/>
              <a:gd name="connsiteY2" fmla="*/ 2385756 h 2385756"/>
              <a:gd name="connsiteX0" fmla="*/ 110871 w 110871"/>
              <a:gd name="connsiteY0" fmla="*/ 0 h 2385756"/>
              <a:gd name="connsiteX1" fmla="*/ 37549 w 110871"/>
              <a:gd name="connsiteY1" fmla="*/ 1096692 h 2385756"/>
              <a:gd name="connsiteX2" fmla="*/ 25436 w 110871"/>
              <a:gd name="connsiteY2" fmla="*/ 2385756 h 238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871" h="2385756">
                <a:moveTo>
                  <a:pt x="110871" y="0"/>
                </a:moveTo>
                <a:lnTo>
                  <a:pt x="37549" y="1096692"/>
                </a:lnTo>
                <a:cubicBezTo>
                  <a:pt x="12601" y="1446842"/>
                  <a:pt x="-26122" y="2144115"/>
                  <a:pt x="25436" y="2385756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Textplatzhalter 2"/>
          <p:cNvSpPr txBox="1">
            <a:spLocks/>
          </p:cNvSpPr>
          <p:nvPr/>
        </p:nvSpPr>
        <p:spPr>
          <a:xfrm>
            <a:off x="4722340" y="4796256"/>
            <a:ext cx="1309396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000" i="1" dirty="0">
                <a:cs typeface="Arial"/>
              </a:rPr>
              <a:t>Rechter Mausklick: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3234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11893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SEMANTIK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42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Kurzgesagt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lerne ich effizient?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198" y="1834754"/>
            <a:ext cx="8686802" cy="5139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Lege chronologische resp. thematische Ordner auf Deinem Rechner an </a:t>
            </a:r>
            <a:br>
              <a:rPr lang="de-DE" dirty="0">
                <a:solidFill>
                  <a:srgbClr val="0D0D0D"/>
                </a:solidFill>
              </a:rPr>
            </a:br>
            <a:r>
              <a:rPr lang="de-DE" dirty="0">
                <a:solidFill>
                  <a:srgbClr val="0D0D0D"/>
                </a:solidFill>
              </a:rPr>
              <a:t>und lade das SAE-Übungsmaterial kurz vor Unterrichtsstart jeweils auf Deinen Rechner.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Verwende ein elektronisches Lernjournal (z.B. Evernote, Docs), </a:t>
            </a:r>
            <a:br>
              <a:rPr lang="de-DE" dirty="0">
                <a:solidFill>
                  <a:srgbClr val="0D0D0D"/>
                </a:solidFill>
              </a:rPr>
            </a:br>
            <a:r>
              <a:rPr lang="de-DE" dirty="0">
                <a:solidFill>
                  <a:srgbClr val="0D0D0D"/>
                </a:solidFill>
              </a:rPr>
              <a:t>in welchem Du auch nach Stichworten suchen kannst.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Über grundlegende Englisch-Kenntnisse  musst Du verfügen.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10-Finger-Tastaturschreiben ist vorteilhaft.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de-DE" dirty="0">
                <a:solidFill>
                  <a:srgbClr val="0D0D0D"/>
                </a:solidFill>
              </a:rPr>
              <a:t>Denke an die Kontaktzeit von 25-30h/Woche. </a:t>
            </a:r>
            <a:br>
              <a:rPr lang="de-DE" dirty="0">
                <a:solidFill>
                  <a:srgbClr val="0D0D0D"/>
                </a:solidFill>
              </a:rPr>
            </a:br>
            <a:r>
              <a:rPr lang="de-DE" dirty="0">
                <a:solidFill>
                  <a:srgbClr val="0D0D0D"/>
                </a:solidFill>
              </a:rPr>
              <a:t>Nur durch zusätzliches Üben und Lernen wirst Du reüssieren.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4783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229600" cy="892552"/>
          </a:xfrm>
        </p:spPr>
        <p:txBody>
          <a:bodyPr/>
          <a:lstStyle/>
          <a:p>
            <a:r>
              <a:rPr lang="de-DE" dirty="0"/>
              <a:t>Deren Namen haben einen Bedeutung und dienen den Suchmaschinen und uns zur Orientierung.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SEMANTISCHE TAGS mit HTML5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6016445" y="2244293"/>
            <a:ext cx="3042037" cy="42288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 err="1">
                <a:latin typeface="Arial"/>
                <a:cs typeface="Arial"/>
              </a:rPr>
              <a:t>Weitere</a:t>
            </a:r>
            <a:r>
              <a:rPr lang="en-GB" sz="1200" noProof="0" dirty="0">
                <a:latin typeface="Arial"/>
                <a:cs typeface="Arial"/>
              </a:rPr>
              <a:t> </a:t>
            </a:r>
            <a:r>
              <a:rPr lang="en-GB" sz="1200" noProof="0" dirty="0" err="1">
                <a:latin typeface="Arial"/>
                <a:cs typeface="Arial"/>
              </a:rPr>
              <a:t>semantische</a:t>
            </a:r>
            <a:r>
              <a:rPr lang="en-GB" sz="1200" noProof="0" dirty="0">
                <a:latin typeface="Arial"/>
                <a:cs typeface="Arial"/>
              </a:rPr>
              <a:t> Tags: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endParaRPr lang="en-GB" sz="1200" noProof="0" dirty="0">
              <a:latin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&lt;details&gt;</a:t>
            </a:r>
          </a:p>
          <a:p>
            <a:pPr marL="34290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&lt;summary&gt; (</a:t>
            </a:r>
            <a:r>
              <a:rPr lang="en-GB" sz="1200" dirty="0" err="1">
                <a:latin typeface="Arial"/>
                <a:cs typeface="Arial"/>
              </a:rPr>
              <a:t>innerhalb</a:t>
            </a:r>
            <a:r>
              <a:rPr lang="en-GB" sz="1200" dirty="0">
                <a:latin typeface="Arial"/>
                <a:cs typeface="Arial"/>
              </a:rPr>
              <a:t> von &lt;details&gt;)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endParaRPr lang="en-GB" sz="1200" noProof="0" dirty="0">
              <a:latin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&lt;figure&gt; </a:t>
            </a:r>
            <a:r>
              <a:rPr lang="en-GB" sz="1200" noProof="0" dirty="0" err="1">
                <a:latin typeface="Arial"/>
                <a:cs typeface="Arial"/>
              </a:rPr>
              <a:t>zur</a:t>
            </a:r>
            <a:r>
              <a:rPr lang="en-GB" sz="1200" noProof="0" dirty="0">
                <a:latin typeface="Arial"/>
                <a:cs typeface="Arial"/>
              </a:rPr>
              <a:t> </a:t>
            </a:r>
            <a:r>
              <a:rPr lang="en-GB" sz="1200" noProof="0" dirty="0" err="1">
                <a:latin typeface="Arial"/>
                <a:cs typeface="Arial"/>
              </a:rPr>
              <a:t>Umklammerung</a:t>
            </a:r>
            <a:r>
              <a:rPr lang="en-GB" sz="1200" noProof="0" dirty="0">
                <a:latin typeface="Arial"/>
                <a:cs typeface="Arial"/>
              </a:rPr>
              <a:t> von </a:t>
            </a:r>
            <a:r>
              <a:rPr lang="en-GB" sz="1200" noProof="0" dirty="0" err="1">
                <a:latin typeface="Arial"/>
                <a:cs typeface="Arial"/>
              </a:rPr>
              <a:t>Bild</a:t>
            </a:r>
            <a:r>
              <a:rPr lang="en-GB" sz="1200" noProof="0" dirty="0">
                <a:latin typeface="Arial"/>
                <a:cs typeface="Arial"/>
              </a:rPr>
              <a:t> + </a:t>
            </a:r>
            <a:r>
              <a:rPr lang="en-GB" sz="1200" noProof="0" dirty="0" err="1">
                <a:latin typeface="Arial"/>
                <a:cs typeface="Arial"/>
              </a:rPr>
              <a:t>Erklärung</a:t>
            </a:r>
            <a:endParaRPr lang="en-GB" sz="1200" noProof="0" dirty="0"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&lt;</a:t>
            </a:r>
            <a:r>
              <a:rPr lang="en-GB" sz="1200" dirty="0" err="1">
                <a:latin typeface="Arial"/>
                <a:cs typeface="Arial"/>
              </a:rPr>
              <a:t>figcaption</a:t>
            </a:r>
            <a:r>
              <a:rPr lang="en-GB" sz="1200" dirty="0">
                <a:latin typeface="Arial"/>
                <a:cs typeface="Arial"/>
              </a:rPr>
              <a:t>&gt; (</a:t>
            </a:r>
            <a:r>
              <a:rPr lang="en-GB" sz="1200" dirty="0" err="1">
                <a:latin typeface="Arial"/>
                <a:cs typeface="Arial"/>
              </a:rPr>
              <a:t>Bilderkärung</a:t>
            </a:r>
            <a:r>
              <a:rPr lang="en-GB" sz="1200" dirty="0">
                <a:latin typeface="Arial"/>
                <a:cs typeface="Arial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endParaRPr lang="en-GB" sz="1200" noProof="0" dirty="0">
              <a:latin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dirty="0">
                <a:latin typeface="Arial"/>
                <a:cs typeface="Arial"/>
              </a:rPr>
              <a:t>&lt;main&gt;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endParaRPr lang="en-GB" sz="1200" dirty="0">
              <a:latin typeface="Arial"/>
              <a:cs typeface="Arial"/>
            </a:endParaRPr>
          </a:p>
          <a:p>
            <a:pPr marL="34290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&lt;address&gt;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&lt;mark&gt; (</a:t>
            </a:r>
            <a:r>
              <a:rPr lang="en-GB" sz="1200" noProof="0" dirty="0" err="1">
                <a:latin typeface="Arial"/>
                <a:cs typeface="Arial"/>
              </a:rPr>
              <a:t>hervorgehobener</a:t>
            </a:r>
            <a:r>
              <a:rPr lang="en-GB" sz="1200" noProof="0" dirty="0">
                <a:latin typeface="Arial"/>
                <a:cs typeface="Arial"/>
              </a:rPr>
              <a:t> Text)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&lt;time&gt; (Datum/</a:t>
            </a:r>
            <a:r>
              <a:rPr lang="en-GB" sz="1200" noProof="0" dirty="0" err="1">
                <a:latin typeface="Arial"/>
                <a:cs typeface="Arial"/>
              </a:rPr>
              <a:t>Zeitangaben</a:t>
            </a:r>
            <a:r>
              <a:rPr lang="en-GB" sz="1200" noProof="0" dirty="0">
                <a:latin typeface="Arial"/>
                <a:cs typeface="Arial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endParaRPr lang="en-GB" sz="1200" dirty="0">
              <a:latin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&lt;video&gt;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dirty="0">
                <a:latin typeface="Arial"/>
                <a:cs typeface="Arial"/>
              </a:rPr>
              <a:t>&lt;audio&gt;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noProof="0" dirty="0">
                <a:latin typeface="Arial"/>
                <a:cs typeface="Arial"/>
              </a:rPr>
              <a:t>&lt;</a:t>
            </a:r>
            <a:r>
              <a:rPr lang="en-GB" sz="1200" noProof="0" dirty="0" err="1">
                <a:latin typeface="Arial"/>
                <a:cs typeface="Arial"/>
              </a:rPr>
              <a:t>sv</a:t>
            </a:r>
            <a:r>
              <a:rPr lang="en-GB" sz="1200" dirty="0" err="1">
                <a:latin typeface="Arial"/>
                <a:cs typeface="Arial"/>
              </a:rPr>
              <a:t>g</a:t>
            </a:r>
            <a:r>
              <a:rPr lang="en-GB" sz="1200" dirty="0">
                <a:latin typeface="Arial"/>
                <a:cs typeface="Arial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GB" sz="1200" dirty="0">
                <a:latin typeface="Arial"/>
                <a:cs typeface="Arial"/>
              </a:rPr>
              <a:t>&lt;canvas&gt;</a:t>
            </a:r>
            <a:endParaRPr lang="en-GB" sz="1200" noProof="0" dirty="0"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11713" y="2056193"/>
            <a:ext cx="5169444" cy="3602578"/>
          </a:xfrm>
          <a:prstGeom prst="rect">
            <a:avLst/>
          </a:prstGeom>
          <a:solidFill>
            <a:srgbClr val="FFE8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623678" y="2149914"/>
            <a:ext cx="4932742" cy="639780"/>
          </a:xfrm>
          <a:prstGeom prst="roundRect">
            <a:avLst>
              <a:gd name="adj" fmla="val 9577"/>
            </a:avLst>
          </a:prstGeom>
          <a:solidFill>
            <a:srgbClr val="FFC81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</a:t>
            </a:r>
            <a:r>
              <a:rPr lang="de-DE" sz="1600" dirty="0" err="1">
                <a:solidFill>
                  <a:schemeClr val="tx1"/>
                </a:solidFill>
              </a:rPr>
              <a:t>header</a:t>
            </a:r>
            <a:r>
              <a:rPr lang="de-DE" sz="16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623678" y="5182482"/>
            <a:ext cx="4932742" cy="374227"/>
          </a:xfrm>
          <a:prstGeom prst="roundRect">
            <a:avLst/>
          </a:prstGeom>
          <a:solidFill>
            <a:srgbClr val="FFC81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footer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623679" y="2937117"/>
            <a:ext cx="1077265" cy="2097943"/>
          </a:xfrm>
          <a:prstGeom prst="roundRect">
            <a:avLst>
              <a:gd name="adj" fmla="val 7193"/>
            </a:avLst>
          </a:prstGeom>
          <a:solidFill>
            <a:srgbClr val="FFC81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nav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4479156" y="2937117"/>
            <a:ext cx="1077265" cy="2097943"/>
          </a:xfrm>
          <a:prstGeom prst="roundRect">
            <a:avLst>
              <a:gd name="adj" fmla="val 4035"/>
            </a:avLst>
          </a:prstGeom>
          <a:solidFill>
            <a:srgbClr val="FFC81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aside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1893719" y="2937117"/>
            <a:ext cx="2381323" cy="2097943"/>
          </a:xfrm>
          <a:prstGeom prst="roundRect">
            <a:avLst>
              <a:gd name="adj" fmla="val 2614"/>
            </a:avLst>
          </a:prstGeom>
          <a:solidFill>
            <a:srgbClr val="FFC81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section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2041133" y="3300004"/>
            <a:ext cx="2109172" cy="351544"/>
          </a:xfrm>
          <a:prstGeom prst="roundRect">
            <a:avLst>
              <a:gd name="adj" fmla="val 26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header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2041133" y="4592790"/>
            <a:ext cx="2109172" cy="348149"/>
          </a:xfrm>
          <a:prstGeom prst="roundRect">
            <a:avLst>
              <a:gd name="adj" fmla="val 26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footer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2041133" y="3708250"/>
            <a:ext cx="2109172" cy="824439"/>
          </a:xfrm>
          <a:prstGeom prst="roundRect">
            <a:avLst>
              <a:gd name="adj" fmla="val 26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000000"/>
                </a:solidFill>
              </a:rPr>
              <a:t>&lt;</a:t>
            </a:r>
            <a:r>
              <a:rPr lang="de-DE" sz="1600" dirty="0" err="1">
                <a:solidFill>
                  <a:srgbClr val="000000"/>
                </a:solidFill>
              </a:rPr>
              <a:t>article</a:t>
            </a:r>
            <a:r>
              <a:rPr lang="de-DE" sz="16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898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21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REPETITION / SPRACHEN / STATISCHE WEBSITE / SYNTAX / GRUNDGERÜST / TAGS AUFGABE / QUELLCODE und DOM /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sz="1000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/>
              <a:t>HAUSAUFGABEN / 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000" b="1" dirty="0">
                <a:latin typeface="Arial"/>
              </a:rPr>
              <a:t>HAUSAUFGABEN / 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REKAPITULIEREN</a:t>
            </a: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 CSS SELEKTOREN / </a:t>
            </a:r>
            <a:b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</a:br>
            <a:r>
              <a:rPr kumimoji="0" lang="de-DE" sz="1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SUBNAVIGATION / </a:t>
            </a:r>
            <a:r>
              <a:rPr lang="de-DE" sz="1000" b="1" noProof="0" dirty="0">
                <a:latin typeface="Arial"/>
              </a:rPr>
              <a:t>ZWISCHENTEST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POSITIONIERUNG / BOX-MODEL / FLEX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0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21399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1624092" y="4500160"/>
            <a:ext cx="1707221" cy="40011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000" dirty="0">
                <a:cs typeface="Arial"/>
              </a:rPr>
              <a:t>Klasse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9758444" y="436253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_blank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9787581" y="528478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color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>
          <a:xfrm>
            <a:off x="11980903" y="1624726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position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9373880" y="2383252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linear-gradient</a:t>
            </a: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12328099" y="234194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overlfow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10740451" y="5054534"/>
            <a:ext cx="225286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text-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decoration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11324990" y="327828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relativer Pfad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11396548" y="4177014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@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 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url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9633341" y="320380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WOFF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11043511" y="876332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&lt;link ... &gt;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492831" y="1613810"/>
            <a:ext cx="8193969" cy="37343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ist ein Browser im Web?</a:t>
            </a:r>
            <a:br>
              <a:rPr lang="de-DE" sz="1000" dirty="0"/>
            </a:br>
            <a:r>
              <a:rPr lang="de-DE" sz="1000" dirty="0"/>
              <a:t>Ist ein Anzeigeprogramm für Websites mit Navigationsmöglichkeit. To browser heisst stöbern. </a:t>
            </a:r>
            <a:br>
              <a:rPr lang="de-DE" sz="1000" dirty="0"/>
            </a:br>
            <a:endParaRPr lang="de-DE" sz="1000" dirty="0"/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Programmiersprachen vs. Auszeichnungssprache </a:t>
            </a:r>
            <a:r>
              <a:rPr lang="mr-IN" sz="1000" dirty="0"/>
              <a:t>–</a:t>
            </a:r>
            <a:r>
              <a:rPr lang="de-DE" sz="1000" dirty="0"/>
              <a:t> wie hältst Du sie auseinander?</a:t>
            </a:r>
            <a:br>
              <a:rPr lang="de-DE" sz="1000" dirty="0"/>
            </a:br>
            <a:r>
              <a:rPr lang="de-DE" sz="1000" dirty="0"/>
              <a:t>Bei der ersteren werden Kontrollstruktur angelegt und Entscheidungen getroffen, bei der zweiten werden Inhalte Inhalte strukturiert und formatiert. </a:t>
            </a:r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Statische Website </a:t>
            </a:r>
            <a:r>
              <a:rPr lang="mr-IN" sz="1000" dirty="0"/>
              <a:t>–</a:t>
            </a:r>
            <a:r>
              <a:rPr lang="de-DE" sz="1000" dirty="0"/>
              <a:t> was verstehst Du darunter?</a:t>
            </a:r>
            <a:br>
              <a:rPr lang="de-DE" sz="1000" dirty="0"/>
            </a:br>
            <a:r>
              <a:rPr lang="de-DE" sz="1000" dirty="0"/>
              <a:t>Ist datenbankunabhängig (hartcodiert), ist zustandslos, </a:t>
            </a:r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verstehst Du unter Syntax beim Code schreiben?</a:t>
            </a:r>
            <a:br>
              <a:rPr lang="de-DE" sz="1000" dirty="0"/>
            </a:br>
            <a:r>
              <a:rPr lang="de-DE" sz="1000" dirty="0"/>
              <a:t>Eine fest definierte Schreibweise. </a:t>
            </a:r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Aus was kann ein HTML-Tag bestehen?</a:t>
            </a:r>
            <a:br>
              <a:rPr lang="de-DE" sz="1000" dirty="0"/>
            </a:br>
            <a:r>
              <a:rPr lang="de-DE" sz="1000" dirty="0"/>
              <a:t>Start- und Endtage, Attribute, Inhalt</a:t>
            </a:r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Welche HTML-Tags muss man in HTML5 nicht mehr zwangsläufig mit / </a:t>
            </a:r>
            <a:r>
              <a:rPr lang="de-DE" sz="1000" dirty="0" err="1"/>
              <a:t>schliessen</a:t>
            </a:r>
            <a:r>
              <a:rPr lang="de-DE" sz="1000" dirty="0"/>
              <a:t>?</a:t>
            </a:r>
            <a:br>
              <a:rPr lang="de-DE" sz="1000" dirty="0"/>
            </a:br>
            <a:r>
              <a:rPr lang="de-DE" sz="1000" dirty="0" err="1"/>
              <a:t>meta</a:t>
            </a:r>
            <a:r>
              <a:rPr lang="de-DE" sz="1000" dirty="0"/>
              <a:t>, </a:t>
            </a:r>
            <a:r>
              <a:rPr lang="de-DE" sz="1000" dirty="0" err="1"/>
              <a:t>br</a:t>
            </a:r>
            <a:r>
              <a:rPr lang="de-DE" sz="1000" dirty="0"/>
              <a:t>, </a:t>
            </a:r>
            <a:r>
              <a:rPr lang="de-DE" sz="1000" dirty="0" err="1"/>
              <a:t>img</a:t>
            </a:r>
            <a:r>
              <a:rPr lang="de-DE" sz="1000" dirty="0"/>
              <a:t>, link, </a:t>
            </a:r>
            <a:r>
              <a:rPr lang="de-DE" sz="1000" dirty="0" err="1"/>
              <a:t>doctype</a:t>
            </a:r>
            <a:r>
              <a:rPr lang="de-DE" sz="1000" dirty="0"/>
              <a:t>, </a:t>
            </a:r>
            <a:r>
              <a:rPr lang="de-DE" sz="1000" dirty="0" err="1"/>
              <a:t>input</a:t>
            </a:r>
            <a:r>
              <a:rPr lang="de-DE" sz="1000" dirty="0"/>
              <a:t>, </a:t>
            </a:r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Auf was achtest Du bei der Ladereihenfolge von CSS-Stilvorlagen?</a:t>
            </a:r>
            <a:br>
              <a:rPr lang="de-DE" sz="1000" dirty="0"/>
            </a:br>
            <a:r>
              <a:rPr lang="de-DE" sz="1000" dirty="0" err="1"/>
              <a:t>reset</a:t>
            </a:r>
            <a:r>
              <a:rPr lang="de-DE" sz="1000" dirty="0"/>
              <a:t> =&gt; </a:t>
            </a:r>
            <a:r>
              <a:rPr lang="de-DE" sz="1000" dirty="0" err="1"/>
              <a:t>main</a:t>
            </a:r>
            <a:r>
              <a:rPr lang="de-DE" sz="1000" dirty="0"/>
              <a:t> =&gt; ausgabespezifisch =&gt; inline-style</a:t>
            </a:r>
            <a:br>
              <a:rPr lang="de-DE" sz="1000" dirty="0"/>
            </a:br>
            <a:endParaRPr lang="de-DE" sz="1000" dirty="0"/>
          </a:p>
          <a:p>
            <a:pPr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Erläutere den Begriff Semantik in Bezug auf HTML</a:t>
            </a:r>
            <a:br>
              <a:rPr lang="de-DE" sz="1000" dirty="0"/>
            </a:br>
            <a:r>
              <a:rPr lang="de-DE" sz="1000" dirty="0"/>
              <a:t>Weist eine </a:t>
            </a:r>
            <a:r>
              <a:rPr lang="de-DE" sz="1000" dirty="0" err="1"/>
              <a:t>spezfische</a:t>
            </a:r>
            <a:r>
              <a:rPr lang="de-DE" sz="1000" dirty="0"/>
              <a:t> Bedeutung den Bestandteilen einer Website zu. . 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9879563" y="374342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border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-radius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9779509" y="1179305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!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important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0455654" y="2739586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display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9717578" y="16509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2115697" y="3179618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Attribut</a:t>
            </a:r>
          </a:p>
        </p:txBody>
      </p:sp>
      <p:sp>
        <p:nvSpPr>
          <p:cNvPr id="27" name="Titel 3"/>
          <p:cNvSpPr>
            <a:spLocks noGrp="1"/>
          </p:cNvSpPr>
          <p:nvPr>
            <p:ph type="title"/>
          </p:nvPr>
        </p:nvSpPr>
        <p:spPr>
          <a:xfrm>
            <a:off x="457199" y="512096"/>
            <a:ext cx="8686801" cy="523220"/>
          </a:xfrm>
        </p:spPr>
        <p:txBody>
          <a:bodyPr/>
          <a:lstStyle/>
          <a:p>
            <a:pPr algn="l"/>
            <a:r>
              <a:rPr lang="de-DE" dirty="0"/>
              <a:t>KLEINE REKAPITULATION ZU </a:t>
            </a:r>
          </a:p>
        </p:txBody>
      </p:sp>
      <p:sp>
        <p:nvSpPr>
          <p:cNvPr id="28" name="Textplatzhalter 2"/>
          <p:cNvSpPr txBox="1">
            <a:spLocks/>
          </p:cNvSpPr>
          <p:nvPr/>
        </p:nvSpPr>
        <p:spPr>
          <a:xfrm>
            <a:off x="9869978" y="18033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57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>
                <a:cs typeface="Arial"/>
              </a:rPr>
              <a:t>Repetition ist die Mutter aller Fertigkeiten</a:t>
            </a:r>
            <a:endParaRPr lang="de-DE" dirty="0">
              <a:latin typeface="Arial"/>
              <a:cs typeface="Arial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300" y="454384"/>
            <a:ext cx="936930" cy="562158"/>
          </a:xfrm>
          <a:prstGeom prst="rect">
            <a:avLst/>
          </a:prstGeom>
        </p:spPr>
      </p:pic>
      <p:sp>
        <p:nvSpPr>
          <p:cNvPr id="26" name="Textplatzhalter 2"/>
          <p:cNvSpPr txBox="1">
            <a:spLocks/>
          </p:cNvSpPr>
          <p:nvPr/>
        </p:nvSpPr>
        <p:spPr>
          <a:xfrm>
            <a:off x="-8528506" y="1379360"/>
            <a:ext cx="8193969" cy="50680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ist ein Browser im Web?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ist der Unterschied zwischen XHTML und HTML5?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Programmiersprachen vs. Auszeichnungssprache </a:t>
            </a:r>
            <a:r>
              <a:rPr lang="mr-IN" sz="1000" dirty="0"/>
              <a:t>–</a:t>
            </a:r>
            <a:r>
              <a:rPr lang="de-DE" sz="1000" dirty="0"/>
              <a:t> wie hältst Du sie auseinander?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Statische Website </a:t>
            </a:r>
            <a:r>
              <a:rPr lang="mr-IN" sz="1000" dirty="0"/>
              <a:t>–</a:t>
            </a:r>
            <a:r>
              <a:rPr lang="de-DE" sz="1000" dirty="0"/>
              <a:t> was verstehst Du darunter?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verstehst Du unter Syntax beim Code schreiben?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Aus was kann ein HTML-Tag bestehen?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Welche HTML-Tags muss man in HTML5 nicht mehr zwangsläufig mit / </a:t>
            </a:r>
            <a:r>
              <a:rPr lang="de-DE" sz="1000" dirty="0" err="1"/>
              <a:t>schliessen</a:t>
            </a:r>
            <a:r>
              <a:rPr lang="de-DE" sz="1000" dirty="0"/>
              <a:t>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Auf was achtest Du bei der Ladereihenfolge von CSS-Stilvorlagen?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Erläutere den Begriff Semantik in Bezug auf HTML. </a:t>
            </a:r>
          </a:p>
        </p:txBody>
      </p:sp>
    </p:spTree>
    <p:extLst>
      <p:ext uri="{BB962C8B-B14F-4D97-AF65-F5344CB8AC3E}">
        <p14:creationId xmlns:p14="http://schemas.microsoft.com/office/powerpoint/2010/main" val="189327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8" name="Untertitel 1"/>
          <p:cNvSpPr>
            <a:spLocks noGrp="1"/>
          </p:cNvSpPr>
          <p:nvPr>
            <p:ph type="subTitle" idx="1"/>
          </p:nvPr>
        </p:nvSpPr>
        <p:spPr>
          <a:xfrm>
            <a:off x="457199" y="1048258"/>
            <a:ext cx="8686801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CSS (Cascading Style Sheet)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199" y="1724846"/>
            <a:ext cx="8229600" cy="5432256"/>
          </a:xfrm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de-DE" sz="1600" dirty="0"/>
              <a:t>Formatvorlagen ermöglichen die modulare Gestaltung von Websites</a:t>
            </a:r>
          </a:p>
          <a:p>
            <a:pPr>
              <a:spcAft>
                <a:spcPts val="300"/>
              </a:spcAft>
            </a:pPr>
            <a:r>
              <a:rPr lang="de-DE" sz="1600" dirty="0"/>
              <a:t>Form und Inhalt werden dadurch getrennt. WICHTIG!!!</a:t>
            </a:r>
          </a:p>
          <a:p>
            <a:r>
              <a:rPr lang="de-DE" sz="1600" dirty="0"/>
              <a:t>Unter Kaskade versteht man </a:t>
            </a:r>
          </a:p>
          <a:p>
            <a:pPr lvl="1"/>
            <a:r>
              <a:rPr lang="de-DE" sz="1400" dirty="0"/>
              <a:t>Stilvorlagen werden auf unterschiedenen Ebenen definiert und können überschreiben. </a:t>
            </a:r>
          </a:p>
          <a:p>
            <a:pPr lvl="1"/>
            <a:r>
              <a:rPr lang="de-DE" sz="1400" dirty="0"/>
              <a:t>Das spezifische Ansprechen eines Elementes</a:t>
            </a:r>
          </a:p>
          <a:p>
            <a:pPr>
              <a:spcAft>
                <a:spcPts val="300"/>
              </a:spcAft>
            </a:pPr>
            <a:r>
              <a:rPr lang="de-DE" sz="1600" dirty="0"/>
              <a:t>Die Spezifikation (</a:t>
            </a:r>
            <a:r>
              <a:rPr lang="de-DE" sz="1600" dirty="0" err="1"/>
              <a:t>element</a:t>
            </a:r>
            <a:r>
              <a:rPr lang="de-DE" sz="1600" dirty="0"/>
              <a:t>, </a:t>
            </a:r>
            <a:r>
              <a:rPr lang="de-DE" sz="1600" dirty="0" err="1"/>
              <a:t>id</a:t>
            </a:r>
            <a:r>
              <a:rPr lang="de-DE" sz="1600" dirty="0"/>
              <a:t>=, </a:t>
            </a:r>
            <a:r>
              <a:rPr lang="de-DE" sz="1600" dirty="0" err="1"/>
              <a:t>class</a:t>
            </a:r>
            <a:r>
              <a:rPr lang="de-DE" sz="1600" dirty="0"/>
              <a:t>=, style="", !</a:t>
            </a:r>
            <a:r>
              <a:rPr lang="de-DE" sz="1600" dirty="0" err="1"/>
              <a:t>important</a:t>
            </a:r>
            <a:r>
              <a:rPr lang="de-DE" sz="1600" dirty="0"/>
              <a:t>) spielt eine wichtige Rolle. </a:t>
            </a:r>
          </a:p>
          <a:p>
            <a:r>
              <a:rPr lang="de-DE" sz="1600" dirty="0"/>
              <a:t>Die Anweisungen können auf folgende Weisen angelegt werden:</a:t>
            </a:r>
          </a:p>
          <a:p>
            <a:pPr lvl="1"/>
            <a:r>
              <a:rPr lang="de-DE" sz="1400" dirty="0"/>
              <a:t>über eine separate Datei (z.B. </a:t>
            </a:r>
            <a:r>
              <a:rPr lang="de-DE" sz="1400" dirty="0" err="1"/>
              <a:t>main.css</a:t>
            </a:r>
            <a:r>
              <a:rPr lang="de-DE" sz="1400" dirty="0"/>
              <a:t>), welche in der HTML-Datei eingebunden wird.  (eine separate Datei, die im </a:t>
            </a:r>
            <a:r>
              <a:rPr lang="de-DE" sz="1400" dirty="0" err="1"/>
              <a:t>xxx.html</a:t>
            </a:r>
            <a:r>
              <a:rPr lang="de-DE" sz="1400" dirty="0"/>
              <a:t> eingebunden wird)</a:t>
            </a:r>
          </a:p>
          <a:p>
            <a:pPr lvl="1"/>
            <a:r>
              <a:rPr lang="de-DE" sz="1400" dirty="0"/>
              <a:t>innerhalb des HEAD-Tag: &lt;style&gt; .... CSS-Anweisungen ... &lt;/style&gt; </a:t>
            </a:r>
          </a:p>
          <a:p>
            <a:pPr lvl="1"/>
            <a:r>
              <a:rPr lang="de-DE" sz="1400" dirty="0"/>
              <a:t>als Attribut in einem HTML-Tag (inline-style): </a:t>
            </a:r>
            <a:br>
              <a:rPr lang="de-DE" sz="1400" dirty="0"/>
            </a:br>
            <a:r>
              <a:rPr lang="de-DE" sz="1400" dirty="0"/>
              <a:t>&lt;p style="</a:t>
            </a:r>
            <a:r>
              <a:rPr lang="de-DE" sz="1400" dirty="0" err="1"/>
              <a:t>color</a:t>
            </a:r>
            <a:r>
              <a:rPr lang="de-DE" sz="1400" dirty="0"/>
              <a:t>: </a:t>
            </a:r>
            <a:r>
              <a:rPr lang="de-DE" sz="1400" dirty="0" err="1"/>
              <a:t>red</a:t>
            </a:r>
            <a:r>
              <a:rPr lang="de-DE" sz="1400" dirty="0"/>
              <a:t>;"&gt;Ich bin rot.&lt;/p&gt; </a:t>
            </a:r>
          </a:p>
          <a:p>
            <a:pPr>
              <a:spcAft>
                <a:spcPts val="300"/>
              </a:spcAft>
            </a:pPr>
            <a:r>
              <a:rPr lang="de-DE" sz="1600" dirty="0"/>
              <a:t>Zentrale, eingebundene Stylesheets ermöglichen schnellere Entwicklung </a:t>
            </a:r>
          </a:p>
          <a:p>
            <a:pPr>
              <a:spcAft>
                <a:spcPts val="300"/>
              </a:spcAft>
            </a:pPr>
            <a:r>
              <a:rPr lang="de-DE" sz="1600" dirty="0"/>
              <a:t>Stiles übertragbar auf andere </a:t>
            </a:r>
            <a:r>
              <a:rPr lang="de-DE" sz="1600" dirty="0" err="1"/>
              <a:t>Displaygrössen</a:t>
            </a:r>
            <a:r>
              <a:rPr lang="de-DE" sz="1600" dirty="0"/>
              <a:t> </a:t>
            </a:r>
          </a:p>
          <a:p>
            <a:pPr>
              <a:spcAft>
                <a:spcPts val="300"/>
              </a:spcAft>
            </a:pPr>
            <a:r>
              <a:rPr lang="de-DE" sz="1600" dirty="0"/>
              <a:t>Vererbung und Standardwerte: https://www.w3.org/TR/CSS2/</a:t>
            </a:r>
            <a:r>
              <a:rPr lang="de-DE" sz="1600" dirty="0" err="1"/>
              <a:t>propidx.html</a:t>
            </a:r>
            <a:endParaRPr lang="de-DE" sz="1600" dirty="0"/>
          </a:p>
          <a:p>
            <a:endParaRPr lang="de-DE" sz="2000" dirty="0"/>
          </a:p>
          <a:p>
            <a:endParaRPr lang="de-DE" sz="2000" dirty="0"/>
          </a:p>
          <a:p>
            <a:pPr marL="457200" lvl="1" indent="0">
              <a:buNone/>
            </a:pPr>
            <a:endParaRPr 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106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 err="1"/>
              <a:t>Defintion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</a:t>
            </a:r>
            <a:r>
              <a:rPr lang="mr-IN" dirty="0"/>
              <a:t>–</a:t>
            </a:r>
            <a:r>
              <a:rPr lang="de-DE" dirty="0"/>
              <a:t> Cascading Styling Sheet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95520" y="1676448"/>
            <a:ext cx="8383904" cy="6155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/>
              <a:t>CSS-Regeln sind Stilvorlagen für HTML-Elemente und sind wie folgt aufgebaut: </a:t>
            </a:r>
            <a:endParaRPr lang="de-DE" sz="1200" dirty="0">
              <a:effectLst/>
            </a:endParaRPr>
          </a:p>
          <a:p>
            <a:endParaRPr lang="de-DE" sz="1200" dirty="0">
              <a:sym typeface="Wingdings"/>
            </a:endParaRPr>
          </a:p>
        </p:txBody>
      </p:sp>
      <p:pic>
        <p:nvPicPr>
          <p:cNvPr id="5" name="Bild 4" descr="c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040"/>
            <a:ext cx="9144000" cy="3450793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393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323439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</a:t>
            </a:r>
            <a:r>
              <a:rPr lang="de-DE" sz="8000" dirty="0">
                <a:latin typeface="Arial"/>
                <a:cs typeface="Arial"/>
              </a:rPr>
              <a:t> </a:t>
            </a:r>
            <a:r>
              <a:rPr lang="de-DE" sz="6000" dirty="0">
                <a:cs typeface="Arial"/>
              </a:rPr>
              <a:t>EINBINDEN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134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/>
              <a:t>Ziel: Starke Trennung von Inhalt und Gestaltung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Einbindemöglichkeiten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62478"/>
              </p:ext>
            </p:extLst>
          </p:nvPr>
        </p:nvGraphicFramePr>
        <p:xfrm>
          <a:off x="552175" y="1845446"/>
          <a:ext cx="8055859" cy="343802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37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241">
                <a:tc>
                  <a:txBody>
                    <a:bodyPr/>
                    <a:lstStyle/>
                    <a:p>
                      <a:pPr algn="ctr"/>
                      <a:r>
                        <a:rPr lang="de-CH" sz="1400" dirty="0">
                          <a:solidFill>
                            <a:srgbClr val="000000"/>
                          </a:solidFill>
                        </a:rPr>
                        <a:t>Typ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dirty="0">
                          <a:solidFill>
                            <a:srgbClr val="000000"/>
                          </a:solidFill>
                        </a:rPr>
                        <a:t>Beispiel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362">
                <a:tc>
                  <a:txBody>
                    <a:bodyPr/>
                    <a:lstStyle/>
                    <a:p>
                      <a:pPr algn="ctr"/>
                      <a:r>
                        <a:rPr lang="de-CH" sz="1400" dirty="0"/>
                        <a:t>Als externe Datei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&lt;link </a:t>
                      </a:r>
                      <a:r>
                        <a:rPr lang="de-CH" sz="1400" dirty="0" err="1"/>
                        <a:t>href</a:t>
                      </a:r>
                      <a:r>
                        <a:rPr lang="de-CH" sz="1400" dirty="0"/>
                        <a:t>="</a:t>
                      </a:r>
                      <a:r>
                        <a:rPr lang="de-CH" sz="1400" dirty="0" err="1"/>
                        <a:t>zentrales.css</a:t>
                      </a:r>
                      <a:r>
                        <a:rPr lang="de-CH" sz="1400" dirty="0"/>
                        <a:t>"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rel</a:t>
                      </a:r>
                      <a:r>
                        <a:rPr lang="de-CH" sz="1400" baseline="0" dirty="0"/>
                        <a:t>="</a:t>
                      </a:r>
                      <a:r>
                        <a:rPr lang="de-CH" sz="1400" baseline="0" dirty="0" err="1"/>
                        <a:t>stylesheet</a:t>
                      </a:r>
                      <a:r>
                        <a:rPr lang="de-CH" sz="1400" baseline="0" dirty="0"/>
                        <a:t>"&gt;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119">
                <a:tc>
                  <a:txBody>
                    <a:bodyPr/>
                    <a:lstStyle/>
                    <a:p>
                      <a:pPr algn="ctr"/>
                      <a:r>
                        <a:rPr lang="de-CH" sz="1400" baseline="0" dirty="0"/>
                        <a:t>Im Head als &lt;style&gt;Tag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&lt;style&gt;</a:t>
                      </a:r>
                    </a:p>
                    <a:p>
                      <a:r>
                        <a:rPr lang="de-CH" sz="1400" dirty="0"/>
                        <a:t>    p {</a:t>
                      </a:r>
                    </a:p>
                    <a:p>
                      <a:r>
                        <a:rPr lang="de-CH" sz="1400" dirty="0"/>
                        <a:t>             </a:t>
                      </a:r>
                      <a:r>
                        <a:rPr lang="de-CH" sz="1400" dirty="0" err="1"/>
                        <a:t>color</a:t>
                      </a:r>
                      <a:r>
                        <a:rPr lang="de-CH" sz="1400" dirty="0"/>
                        <a:t>: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red</a:t>
                      </a:r>
                      <a:r>
                        <a:rPr lang="de-CH" sz="1400" dirty="0"/>
                        <a:t>;</a:t>
                      </a:r>
                      <a:br>
                        <a:rPr lang="de-CH" sz="1400" dirty="0"/>
                      </a:br>
                      <a:r>
                        <a:rPr lang="de-CH" sz="1400" dirty="0"/>
                        <a:t>             </a:t>
                      </a:r>
                      <a:r>
                        <a:rPr lang="de-CH" sz="1400" dirty="0" err="1"/>
                        <a:t>font</a:t>
                      </a:r>
                      <a:r>
                        <a:rPr lang="de-CH" sz="1400" dirty="0"/>
                        <a:t>-size:</a:t>
                      </a:r>
                      <a:r>
                        <a:rPr lang="de-CH" sz="1400" baseline="0" dirty="0"/>
                        <a:t> 12px;"</a:t>
                      </a:r>
                      <a:br>
                        <a:rPr lang="de-CH" sz="1400" baseline="0" dirty="0"/>
                      </a:br>
                      <a:r>
                        <a:rPr lang="de-CH" sz="1400" baseline="0" dirty="0"/>
                        <a:t>    </a:t>
                      </a:r>
                      <a:r>
                        <a:rPr lang="de-CH" sz="1400" dirty="0"/>
                        <a:t>}</a:t>
                      </a:r>
                    </a:p>
                    <a:p>
                      <a:r>
                        <a:rPr lang="de-CH" sz="1400" dirty="0"/>
                        <a:t>&lt;/style&gt;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824">
                <a:tc>
                  <a:txBody>
                    <a:bodyPr/>
                    <a:lstStyle/>
                    <a:p>
                      <a:pPr algn="ctr"/>
                      <a:r>
                        <a:rPr lang="de-CH" sz="1400" dirty="0"/>
                        <a:t>Inline als </a:t>
                      </a:r>
                      <a:r>
                        <a:rPr lang="de-CH" sz="1400" baseline="0" dirty="0"/>
                        <a:t>style= Attribut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&lt;p style="</a:t>
                      </a:r>
                      <a:r>
                        <a:rPr lang="de-CH" sz="1400" dirty="0" err="1"/>
                        <a:t>color</a:t>
                      </a:r>
                      <a:r>
                        <a:rPr lang="de-CH" sz="1400" dirty="0"/>
                        <a:t>:#FF0000;font-size:</a:t>
                      </a:r>
                      <a:r>
                        <a:rPr lang="de-CH" sz="1400" baseline="0" dirty="0"/>
                        <a:t> 12px;"&gt;Ich bin rot.&lt;/p&gt;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22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323439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</a:t>
            </a:r>
            <a:r>
              <a:rPr lang="de-DE" sz="8000" dirty="0">
                <a:latin typeface="Arial"/>
                <a:cs typeface="Arial"/>
              </a:rPr>
              <a:t> </a:t>
            </a:r>
            <a:r>
              <a:rPr lang="de-DE" sz="6000" dirty="0">
                <a:cs typeface="Arial"/>
              </a:rPr>
              <a:t>RESET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/>
              <a:t>Damit alle Browser die gleiche Ausgangslage haben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RESET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9120" y="1974292"/>
            <a:ext cx="9265920" cy="37240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Vor allem Innen- und </a:t>
            </a:r>
            <a:r>
              <a:rPr lang="de-DE" sz="2000" dirty="0" err="1"/>
              <a:t>Aussenabstände</a:t>
            </a:r>
            <a:r>
              <a:rPr lang="de-DE" sz="2000" dirty="0"/>
              <a:t> von Elementen werden genullt:</a:t>
            </a:r>
          </a:p>
          <a:p>
            <a:pPr marL="0" indent="0">
              <a:buNone/>
            </a:pPr>
            <a:r>
              <a:rPr lang="de-DE" sz="2000" dirty="0"/>
              <a:t>div {</a:t>
            </a:r>
          </a:p>
          <a:p>
            <a:pPr marL="0" indent="0">
              <a:buNone/>
            </a:pPr>
            <a:r>
              <a:rPr lang="de-DE" sz="2000" dirty="0"/>
              <a:t>	</a:t>
            </a:r>
            <a:r>
              <a:rPr lang="de-DE" sz="2000" dirty="0" err="1"/>
              <a:t>margin</a:t>
            </a:r>
            <a:r>
              <a:rPr lang="de-DE" sz="2000" dirty="0"/>
              <a:t>: 0;</a:t>
            </a:r>
          </a:p>
          <a:p>
            <a:pPr marL="0" indent="0">
              <a:buNone/>
            </a:pPr>
            <a:r>
              <a:rPr lang="de-DE" sz="2000" dirty="0"/>
              <a:t>	</a:t>
            </a:r>
            <a:r>
              <a:rPr lang="de-DE" sz="2000" dirty="0" err="1"/>
              <a:t>padding</a:t>
            </a:r>
            <a:r>
              <a:rPr lang="de-DE" sz="2000" dirty="0"/>
              <a:t>: 0;</a:t>
            </a:r>
          </a:p>
          <a:p>
            <a:pPr marL="0" indent="0">
              <a:buNone/>
            </a:pPr>
            <a:r>
              <a:rPr lang="de-DE" sz="2000" dirty="0"/>
              <a:t>}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Empfehlenswerte </a:t>
            </a:r>
            <a:r>
              <a:rPr lang="de-DE" sz="2000" dirty="0" err="1"/>
              <a:t>Resets</a:t>
            </a:r>
            <a:r>
              <a:rPr lang="de-DE" sz="2000" dirty="0"/>
              <a:t>: </a:t>
            </a:r>
          </a:p>
          <a:p>
            <a:r>
              <a:rPr lang="de-DE" sz="2000" dirty="0"/>
              <a:t>Yahoo </a:t>
            </a:r>
          </a:p>
          <a:p>
            <a:r>
              <a:rPr lang="de-DE" sz="2000" dirty="0"/>
              <a:t>Meyer Web (in unserem Projekt)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049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911226"/>
            <a:ext cx="8229600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Repetition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2890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323439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</a:t>
            </a:r>
            <a:r>
              <a:rPr lang="de-DE" sz="8000" dirty="0">
                <a:latin typeface="Arial"/>
                <a:cs typeface="Arial"/>
              </a:rPr>
              <a:t> </a:t>
            </a:r>
            <a:r>
              <a:rPr lang="de-DE" sz="6000" dirty="0">
                <a:cs typeface="Arial"/>
              </a:rPr>
              <a:t>MEDIA TYPES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613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/>
              <a:t>Übersicht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MEDIA TYPES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31</a:t>
            </a:fld>
            <a:endParaRPr lang="tr-TR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495520" y="1601115"/>
            <a:ext cx="8383904" cy="8002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/>
              <a:t>Medientypen sprechen verschiedene Ausgabemedien an und können über ein Attribut im HTML-Tag &lt;link ...&gt; </a:t>
            </a:r>
            <a:br>
              <a:rPr lang="de-DE" sz="1200" dirty="0"/>
            </a:br>
            <a:r>
              <a:rPr lang="de-DE" sz="1200" dirty="0"/>
              <a:t> oder als @</a:t>
            </a:r>
            <a:r>
              <a:rPr lang="de-DE" sz="1200" dirty="0" err="1"/>
              <a:t>media</a:t>
            </a:r>
            <a:r>
              <a:rPr lang="de-DE" sz="1200" dirty="0"/>
              <a:t> im CSS definiert werden. </a:t>
            </a:r>
            <a:endParaRPr lang="de-DE" sz="1200" dirty="0">
              <a:effectLst/>
            </a:endParaRPr>
          </a:p>
          <a:p>
            <a:endParaRPr lang="de-DE" sz="1200" dirty="0">
              <a:sym typeface="Wingdings"/>
            </a:endParaRP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105471" y="2324176"/>
            <a:ext cx="3057921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CH" sz="1400" b="1" dirty="0"/>
              <a:t>als HTML</a:t>
            </a:r>
          </a:p>
        </p:txBody>
      </p:sp>
      <p:sp>
        <p:nvSpPr>
          <p:cNvPr id="11" name="Textplatzhalter 8"/>
          <p:cNvSpPr txBox="1">
            <a:spLocks/>
          </p:cNvSpPr>
          <p:nvPr/>
        </p:nvSpPr>
        <p:spPr>
          <a:xfrm>
            <a:off x="1138601" y="5030738"/>
            <a:ext cx="3057921" cy="911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/>
              <a:t>&lt;link </a:t>
            </a:r>
            <a:r>
              <a:rPr lang="de-CH" sz="1200" dirty="0" err="1"/>
              <a:t>rel</a:t>
            </a:r>
            <a:r>
              <a:rPr lang="de-CH" sz="1200" dirty="0"/>
              <a:t>="</a:t>
            </a:r>
            <a:r>
              <a:rPr lang="de-CH" sz="1200" dirty="0" err="1"/>
              <a:t>stylesheet</a:t>
            </a:r>
            <a:r>
              <a:rPr lang="de-CH" sz="1200" dirty="0"/>
              <a:t>" type="</a:t>
            </a:r>
            <a:r>
              <a:rPr lang="de-CH" sz="1200" dirty="0" err="1"/>
              <a:t>text</a:t>
            </a:r>
            <a:r>
              <a:rPr lang="de-CH" sz="1200" dirty="0"/>
              <a:t>/</a:t>
            </a:r>
            <a:r>
              <a:rPr lang="de-CH" sz="1200" dirty="0" err="1"/>
              <a:t>css</a:t>
            </a:r>
            <a:r>
              <a:rPr lang="de-CH" sz="1200" dirty="0"/>
              <a:t>" </a:t>
            </a:r>
            <a:r>
              <a:rPr lang="de-CH" sz="1200" dirty="0" err="1"/>
              <a:t>href</a:t>
            </a:r>
            <a:r>
              <a:rPr lang="de-CH" sz="1200" dirty="0"/>
              <a:t>="</a:t>
            </a:r>
            <a:r>
              <a:rPr lang="de-CH" sz="1200" dirty="0" err="1"/>
              <a:t>stilvorlagen.css</a:t>
            </a:r>
            <a:r>
              <a:rPr lang="de-CH" sz="1200" dirty="0"/>
              <a:t>" </a:t>
            </a:r>
            <a:r>
              <a:rPr lang="de-CH" sz="1200" dirty="0" err="1"/>
              <a:t>media</a:t>
            </a:r>
            <a:r>
              <a:rPr lang="de-CH" sz="1200" dirty="0"/>
              <a:t>="</a:t>
            </a:r>
            <a:r>
              <a:rPr lang="de-CH" sz="1200" dirty="0" err="1"/>
              <a:t>print</a:t>
            </a:r>
            <a:r>
              <a:rPr lang="de-CH" sz="1200" dirty="0"/>
              <a:t>"&gt;</a:t>
            </a: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platzhalter 8"/>
          <p:cNvSpPr txBox="1">
            <a:spLocks/>
          </p:cNvSpPr>
          <p:nvPr/>
        </p:nvSpPr>
        <p:spPr>
          <a:xfrm>
            <a:off x="5285676" y="2324176"/>
            <a:ext cx="2978331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CH" sz="1400" b="1" dirty="0"/>
              <a:t>als CSS</a:t>
            </a:r>
          </a:p>
        </p:txBody>
      </p:sp>
      <p:sp>
        <p:nvSpPr>
          <p:cNvPr id="13" name="Textplatzhalter 8"/>
          <p:cNvSpPr txBox="1">
            <a:spLocks/>
          </p:cNvSpPr>
          <p:nvPr/>
        </p:nvSpPr>
        <p:spPr>
          <a:xfrm>
            <a:off x="5285676" y="2755782"/>
            <a:ext cx="2978331" cy="9018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>
                <a:solidFill>
                  <a:srgbClr val="A6A6A6"/>
                </a:solidFill>
              </a:rPr>
              <a:t>/* all ist Standard */</a:t>
            </a:r>
          </a:p>
          <a:p>
            <a:pPr marL="0" indent="0">
              <a:buNone/>
            </a:pPr>
            <a:r>
              <a:rPr lang="de-CH" sz="1200" dirty="0"/>
              <a:t>@</a:t>
            </a:r>
            <a:r>
              <a:rPr lang="de-CH" sz="1200" dirty="0" err="1"/>
              <a:t>media</a:t>
            </a:r>
            <a:r>
              <a:rPr lang="de-CH" sz="1200" dirty="0"/>
              <a:t> all {</a:t>
            </a:r>
          </a:p>
          <a:p>
            <a:pPr marL="0" indent="0">
              <a:buNone/>
            </a:pPr>
            <a:r>
              <a:rPr lang="de-CH" sz="1200" dirty="0">
                <a:solidFill>
                  <a:srgbClr val="A6A6A6"/>
                </a:solidFill>
              </a:rPr>
              <a:t>         /* hier kommen CSS-Regeln */</a:t>
            </a:r>
            <a:endParaRPr lang="de-CH" sz="1200" dirty="0"/>
          </a:p>
          <a:p>
            <a:pPr marL="0" indent="0">
              <a:buNone/>
            </a:pPr>
            <a:r>
              <a:rPr lang="de-CH" sz="1200" dirty="0"/>
              <a:t>}</a:t>
            </a:r>
          </a:p>
        </p:txBody>
      </p:sp>
      <p:sp>
        <p:nvSpPr>
          <p:cNvPr id="14" name="Textplatzhalter 8"/>
          <p:cNvSpPr txBox="1">
            <a:spLocks/>
          </p:cNvSpPr>
          <p:nvPr/>
        </p:nvSpPr>
        <p:spPr>
          <a:xfrm>
            <a:off x="5273795" y="3849086"/>
            <a:ext cx="2978331" cy="9318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>
                <a:solidFill>
                  <a:srgbClr val="A6A6A6"/>
                </a:solidFill>
              </a:rPr>
              <a:t>/* Stilvorlagen nur für Bildschirme */</a:t>
            </a:r>
          </a:p>
          <a:p>
            <a:pPr marL="0" indent="0">
              <a:buNone/>
            </a:pPr>
            <a:r>
              <a:rPr lang="de-CH" sz="1200" dirty="0"/>
              <a:t>@</a:t>
            </a:r>
            <a:r>
              <a:rPr lang="de-CH" sz="1200" dirty="0" err="1"/>
              <a:t>media</a:t>
            </a:r>
            <a:r>
              <a:rPr lang="de-CH" sz="1200" dirty="0"/>
              <a:t> </a:t>
            </a:r>
            <a:r>
              <a:rPr lang="de-CH" sz="1200" dirty="0" err="1"/>
              <a:t>screen</a:t>
            </a:r>
            <a:r>
              <a:rPr lang="de-CH" sz="1200" dirty="0"/>
              <a:t> {</a:t>
            </a:r>
          </a:p>
          <a:p>
            <a:pPr marL="0" indent="0">
              <a:buNone/>
            </a:pPr>
            <a:r>
              <a:rPr lang="de-CH" sz="1200" dirty="0">
                <a:solidFill>
                  <a:srgbClr val="A6A6A6"/>
                </a:solidFill>
              </a:rPr>
              <a:t> 	/* hier kommen CSS-Regeln */</a:t>
            </a:r>
          </a:p>
          <a:p>
            <a:pPr marL="0" indent="0">
              <a:buNone/>
            </a:pPr>
            <a:r>
              <a:rPr lang="de-CH" sz="1200" dirty="0"/>
              <a:t>}</a:t>
            </a:r>
          </a:p>
        </p:txBody>
      </p:sp>
      <p:sp>
        <p:nvSpPr>
          <p:cNvPr id="15" name="Textplatzhalter 8"/>
          <p:cNvSpPr txBox="1">
            <a:spLocks/>
          </p:cNvSpPr>
          <p:nvPr/>
        </p:nvSpPr>
        <p:spPr>
          <a:xfrm>
            <a:off x="5282190" y="5008652"/>
            <a:ext cx="2978331" cy="9318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>
                <a:solidFill>
                  <a:srgbClr val="A6A6A6"/>
                </a:solidFill>
              </a:rPr>
              <a:t>/* Stilvorlagen für Print-Funktionen */</a:t>
            </a:r>
          </a:p>
          <a:p>
            <a:pPr marL="0" indent="0">
              <a:buNone/>
            </a:pPr>
            <a:r>
              <a:rPr lang="de-CH" sz="1200" dirty="0"/>
              <a:t>@</a:t>
            </a:r>
            <a:r>
              <a:rPr lang="de-CH" sz="1200" dirty="0" err="1"/>
              <a:t>media</a:t>
            </a:r>
            <a:r>
              <a:rPr lang="de-CH" sz="1200" dirty="0"/>
              <a:t> </a:t>
            </a:r>
            <a:r>
              <a:rPr lang="de-CH" sz="1200" dirty="0" err="1"/>
              <a:t>print</a:t>
            </a:r>
            <a:r>
              <a:rPr lang="de-CH" sz="1200" dirty="0"/>
              <a:t> {</a:t>
            </a:r>
          </a:p>
          <a:p>
            <a:pPr marL="0" indent="0">
              <a:buNone/>
            </a:pPr>
            <a:r>
              <a:rPr lang="de-CH" sz="1200" dirty="0">
                <a:solidFill>
                  <a:schemeClr val="bg1">
                    <a:lumMod val="65000"/>
                  </a:schemeClr>
                </a:solidFill>
              </a:rPr>
              <a:t> 	/* hier kommen CSS-Regeln */</a:t>
            </a:r>
          </a:p>
          <a:p>
            <a:pPr marL="0" indent="0">
              <a:buNone/>
            </a:pPr>
            <a:r>
              <a:rPr lang="de-CH" sz="1200" dirty="0"/>
              <a:t>}</a:t>
            </a: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platzhalter 8"/>
          <p:cNvSpPr txBox="1">
            <a:spLocks/>
          </p:cNvSpPr>
          <p:nvPr/>
        </p:nvSpPr>
        <p:spPr>
          <a:xfrm>
            <a:off x="1116514" y="2767970"/>
            <a:ext cx="3057921" cy="8808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/>
              <a:t>&lt;link </a:t>
            </a:r>
            <a:r>
              <a:rPr lang="de-CH" sz="1200" dirty="0" err="1"/>
              <a:t>rel</a:t>
            </a:r>
            <a:r>
              <a:rPr lang="de-CH" sz="1200" dirty="0"/>
              <a:t>="</a:t>
            </a:r>
            <a:r>
              <a:rPr lang="de-CH" sz="1200" dirty="0" err="1"/>
              <a:t>stylesheet</a:t>
            </a:r>
            <a:r>
              <a:rPr lang="de-CH" sz="1200" dirty="0"/>
              <a:t>" type="</a:t>
            </a:r>
            <a:r>
              <a:rPr lang="de-CH" sz="1200" dirty="0" err="1"/>
              <a:t>text</a:t>
            </a:r>
            <a:r>
              <a:rPr lang="de-CH" sz="1200" dirty="0"/>
              <a:t>/</a:t>
            </a:r>
            <a:r>
              <a:rPr lang="de-CH" sz="1200" dirty="0" err="1"/>
              <a:t>css</a:t>
            </a:r>
            <a:r>
              <a:rPr lang="de-CH" sz="1200" dirty="0"/>
              <a:t>" </a:t>
            </a:r>
            <a:r>
              <a:rPr lang="de-CH" sz="1200" dirty="0" err="1"/>
              <a:t>href</a:t>
            </a:r>
            <a:r>
              <a:rPr lang="de-CH" sz="1200" dirty="0"/>
              <a:t>="</a:t>
            </a:r>
            <a:r>
              <a:rPr lang="de-CH" sz="1200" dirty="0" err="1"/>
              <a:t>stilvorlagen.css</a:t>
            </a:r>
            <a:r>
              <a:rPr lang="de-CH" sz="1200" dirty="0"/>
              <a:t>" </a:t>
            </a:r>
            <a:r>
              <a:rPr lang="de-CH" sz="1200" dirty="0" err="1"/>
              <a:t>media</a:t>
            </a:r>
            <a:r>
              <a:rPr lang="de-CH" sz="1200" dirty="0"/>
              <a:t>="all"&gt;</a:t>
            </a: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platzhalter 8"/>
          <p:cNvSpPr txBox="1">
            <a:spLocks/>
          </p:cNvSpPr>
          <p:nvPr/>
        </p:nvSpPr>
        <p:spPr>
          <a:xfrm>
            <a:off x="1138601" y="3861275"/>
            <a:ext cx="3057921" cy="9108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/>
              <a:t>&lt;link </a:t>
            </a:r>
            <a:r>
              <a:rPr lang="de-CH" sz="1200" dirty="0" err="1"/>
              <a:t>rel</a:t>
            </a:r>
            <a:r>
              <a:rPr lang="de-CH" sz="1200" dirty="0"/>
              <a:t>="</a:t>
            </a:r>
            <a:r>
              <a:rPr lang="de-CH" sz="1200" dirty="0" err="1"/>
              <a:t>stylesheet</a:t>
            </a:r>
            <a:r>
              <a:rPr lang="de-CH" sz="1200" dirty="0"/>
              <a:t>" type="</a:t>
            </a:r>
            <a:r>
              <a:rPr lang="de-CH" sz="1200" dirty="0" err="1"/>
              <a:t>text</a:t>
            </a:r>
            <a:r>
              <a:rPr lang="de-CH" sz="1200" dirty="0"/>
              <a:t>/</a:t>
            </a:r>
            <a:r>
              <a:rPr lang="de-CH" sz="1200" dirty="0" err="1"/>
              <a:t>css</a:t>
            </a:r>
            <a:r>
              <a:rPr lang="de-CH" sz="1200" dirty="0"/>
              <a:t>" </a:t>
            </a:r>
            <a:r>
              <a:rPr lang="de-CH" sz="1200" dirty="0" err="1"/>
              <a:t>href</a:t>
            </a:r>
            <a:r>
              <a:rPr lang="de-CH" sz="1200" dirty="0"/>
              <a:t>="</a:t>
            </a:r>
            <a:r>
              <a:rPr lang="de-CH" sz="1200" dirty="0" err="1"/>
              <a:t>stilvorlagen.css</a:t>
            </a:r>
            <a:r>
              <a:rPr lang="de-CH" sz="1200" dirty="0"/>
              <a:t>" </a:t>
            </a:r>
            <a:r>
              <a:rPr lang="de-CH" sz="1200" dirty="0" err="1"/>
              <a:t>media</a:t>
            </a:r>
            <a:r>
              <a:rPr lang="de-CH" sz="1200" dirty="0"/>
              <a:t>="</a:t>
            </a:r>
            <a:r>
              <a:rPr lang="de-CH" sz="1200" dirty="0" err="1"/>
              <a:t>screen</a:t>
            </a:r>
            <a:r>
              <a:rPr lang="de-CH" sz="1200" dirty="0"/>
              <a:t>"&gt;</a:t>
            </a: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4502094" y="2915369"/>
            <a:ext cx="787732" cy="6155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/>
              <a:t>oder</a:t>
            </a:r>
            <a:endParaRPr lang="de-DE" sz="1200" dirty="0">
              <a:effectLst/>
            </a:endParaRPr>
          </a:p>
          <a:p>
            <a:endParaRPr lang="de-DE" sz="1200" dirty="0">
              <a:sym typeface="Wingdings"/>
            </a:endParaRPr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4502094" y="3971816"/>
            <a:ext cx="787732" cy="6155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/>
              <a:t>oder</a:t>
            </a:r>
            <a:endParaRPr lang="de-DE" sz="1200" dirty="0">
              <a:effectLst/>
            </a:endParaRPr>
          </a:p>
          <a:p>
            <a:endParaRPr lang="de-DE" sz="1200" dirty="0">
              <a:sym typeface="Wingdings"/>
            </a:endParaRP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4502094" y="5218186"/>
            <a:ext cx="787732" cy="6155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/>
              <a:t>oder</a:t>
            </a:r>
            <a:endParaRPr lang="de-DE" sz="1200" dirty="0">
              <a:effectLst/>
            </a:endParaRPr>
          </a:p>
          <a:p>
            <a:endParaRPr lang="de-DE" sz="12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827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181191"/>
            <a:ext cx="8625417" cy="243143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CSS</a:t>
            </a:r>
            <a:r>
              <a:rPr lang="de-DE" sz="8000" dirty="0">
                <a:latin typeface="Arial"/>
                <a:cs typeface="Arial"/>
              </a:rPr>
              <a:t> </a:t>
            </a:r>
            <a:r>
              <a:rPr lang="de-DE" sz="6000" dirty="0">
                <a:cs typeface="Arial"/>
              </a:rPr>
              <a:t>SELEKTOREN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und SPEZIFITÄT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7200" y="1949661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57200" y="2628728"/>
            <a:ext cx="824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57200" y="4023196"/>
            <a:ext cx="8244000" cy="615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57200" y="3332025"/>
            <a:ext cx="82296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57200" y="5280904"/>
            <a:ext cx="8244000" cy="615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Elemente, Klassen, </a:t>
            </a:r>
            <a:r>
              <a:rPr lang="de-DE" dirty="0" err="1"/>
              <a:t>ID's</a:t>
            </a:r>
            <a:r>
              <a:rPr lang="de-DE" dirty="0"/>
              <a:t>, Attribute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- NORMALE SELEKTOREN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0250" y="1882676"/>
            <a:ext cx="8063160" cy="493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p { }				Alle p-Elemente</a:t>
            </a:r>
          </a:p>
          <a:p>
            <a:pPr>
              <a:spcAft>
                <a:spcPts val="600"/>
              </a:spcAft>
            </a:pPr>
            <a:r>
              <a:rPr lang="de-DE" dirty="0"/>
              <a:t>p, a { }			Alle a-Elemente und p-Elemente</a:t>
            </a:r>
          </a:p>
          <a:p>
            <a:pPr>
              <a:spcAft>
                <a:spcPts val="600"/>
              </a:spcAft>
            </a:pPr>
            <a:r>
              <a:rPr lang="de-DE" dirty="0"/>
              <a:t>p a { }			Alle a-Elemente innerhalb von p (alle Nachfahren) ****</a:t>
            </a:r>
          </a:p>
          <a:p>
            <a:pPr>
              <a:spcAft>
                <a:spcPts val="600"/>
              </a:spcAft>
            </a:pPr>
            <a:r>
              <a:rPr lang="de-DE" dirty="0"/>
              <a:t>.</a:t>
            </a:r>
            <a:r>
              <a:rPr lang="de-DE" dirty="0" err="1"/>
              <a:t>foo</a:t>
            </a:r>
            <a:r>
              <a:rPr lang="de-DE" dirty="0"/>
              <a:t> { }	 		Alle Elemente der Klasse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div.foo</a:t>
            </a:r>
            <a:r>
              <a:rPr lang="de-DE" dirty="0"/>
              <a:t> { }	    		Alle div-Elemente der Klasse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div#foo</a:t>
            </a:r>
            <a:r>
              <a:rPr lang="de-DE" dirty="0"/>
              <a:t> { }	 	Alle div-Elemente mit der </a:t>
            </a:r>
            <a:r>
              <a:rPr lang="de-DE" dirty="0" err="1"/>
              <a:t>id</a:t>
            </a:r>
            <a:r>
              <a:rPr lang="de-DE" dirty="0"/>
              <a:t> ’</a:t>
            </a:r>
            <a:r>
              <a:rPr lang="de-DE" dirty="0" err="1"/>
              <a:t>foo</a:t>
            </a:r>
            <a:r>
              <a:rPr lang="de-DE" dirty="0"/>
              <a:t>’</a:t>
            </a:r>
          </a:p>
          <a:p>
            <a:pPr>
              <a:spcAft>
                <a:spcPts val="600"/>
              </a:spcAft>
            </a:pPr>
            <a:r>
              <a:rPr lang="de-DE" dirty="0" err="1"/>
              <a:t>td</a:t>
            </a:r>
            <a:r>
              <a:rPr lang="de-DE" dirty="0"/>
              <a:t> </a:t>
            </a:r>
            <a:r>
              <a:rPr lang="de-DE" dirty="0" err="1"/>
              <a:t>div.foo</a:t>
            </a:r>
            <a:r>
              <a:rPr lang="de-DE" dirty="0"/>
              <a:t> { }	 	Alle div-Elemente der Klasse ’</a:t>
            </a:r>
            <a:r>
              <a:rPr lang="de-DE" dirty="0" err="1"/>
              <a:t>foo</a:t>
            </a:r>
            <a:r>
              <a:rPr lang="de-DE" dirty="0"/>
              <a:t>’ innerhalb von </a:t>
            </a:r>
            <a:r>
              <a:rPr lang="de-DE" dirty="0" err="1"/>
              <a:t>td</a:t>
            </a:r>
            <a:r>
              <a:rPr lang="de-DE" dirty="0"/>
              <a:t>, 	</a:t>
            </a:r>
            <a:br>
              <a:rPr lang="de-DE" dirty="0"/>
            </a:br>
            <a:r>
              <a:rPr lang="de-DE" dirty="0"/>
              <a:t>				d.h.  innerhalb einer Tabellenzelle </a:t>
            </a:r>
          </a:p>
          <a:p>
            <a:pPr>
              <a:spcAft>
                <a:spcPts val="600"/>
              </a:spcAft>
            </a:pPr>
            <a:r>
              <a:rPr lang="de-DE" dirty="0"/>
              <a:t>a[title] { }			Alle a-Elemente, welche das Attribute-Eigenschaft title </a:t>
            </a:r>
            <a:br>
              <a:rPr lang="de-DE" dirty="0"/>
            </a:br>
            <a:r>
              <a:rPr lang="de-DE" dirty="0"/>
              <a:t>				enthalten</a:t>
            </a:r>
          </a:p>
          <a:p>
            <a:pPr>
              <a:spcAft>
                <a:spcPts val="600"/>
              </a:spcAft>
            </a:pPr>
            <a:r>
              <a:rPr lang="de-DE" dirty="0"/>
              <a:t>a[title=klicken] { }	Alle a-Elemente, welche das Attribute title="klicken"</a:t>
            </a:r>
            <a:br>
              <a:rPr lang="de-DE" dirty="0"/>
            </a:br>
            <a:r>
              <a:rPr lang="de-DE" dirty="0"/>
              <a:t>				enthalten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3056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7200" y="1949661"/>
            <a:ext cx="8244000" cy="525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57200" y="3290881"/>
            <a:ext cx="8244000" cy="60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Kinder, Nachbarn, Geschwister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– Kombinatorische SELEKTOREN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0250" y="1882676"/>
            <a:ext cx="806316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p &gt; em { }		Child selector : Alle em-Elemente, welche Kinder (erste 						Einrückungsstufe)  von p sind </a:t>
            </a:r>
          </a:p>
          <a:p>
            <a:pPr>
              <a:spcAft>
                <a:spcPts val="600"/>
              </a:spcAft>
            </a:pPr>
            <a:r>
              <a:rPr lang="de-DE" dirty="0"/>
              <a:t>h1 + p { }		</a:t>
            </a:r>
            <a:r>
              <a:rPr lang="en-US" dirty="0"/>
              <a:t>Adjacent Sibling Selector :</a:t>
            </a:r>
            <a:r>
              <a:rPr lang="de-DE" dirty="0"/>
              <a:t>		</a:t>
            </a:r>
          </a:p>
          <a:p>
            <a:pPr>
              <a:spcAft>
                <a:spcPts val="600"/>
              </a:spcAft>
            </a:pPr>
            <a:r>
              <a:rPr lang="de-DE" dirty="0"/>
              <a:t>			Das erste p-Elemente, welche als "Vor-"Nachbar h1 hat  </a:t>
            </a:r>
          </a:p>
          <a:p>
            <a:pPr>
              <a:spcAft>
                <a:spcPts val="600"/>
              </a:spcAft>
            </a:pPr>
            <a:r>
              <a:rPr lang="de-DE" dirty="0"/>
              <a:t>h1 ∼  p{ }		</a:t>
            </a:r>
            <a:r>
              <a:rPr lang="en-US" dirty="0"/>
              <a:t>General Sibling Selector: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			Alle p-Elemente, welche nachstehende Geschwister von h1 sind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3056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457200" y="3242827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57200" y="4339165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57200" y="5408082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57200" y="1877578"/>
            <a:ext cx="8244000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Spezielle nutzerbeeinflusste Zustände von Elementen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</a:t>
            </a:r>
            <a:r>
              <a:rPr lang="mr-IN" dirty="0"/>
              <a:t>–</a:t>
            </a:r>
            <a:r>
              <a:rPr lang="de-DE" dirty="0"/>
              <a:t> PSEUDOKLASSEN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44650" y="1877578"/>
            <a:ext cx="795655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a:hover</a:t>
            </a:r>
            <a:r>
              <a:rPr lang="de-DE" dirty="0"/>
              <a:t>     				a-Element bei Mauskontakt</a:t>
            </a:r>
          </a:p>
          <a:p>
            <a:endParaRPr lang="de-DE" dirty="0"/>
          </a:p>
          <a:p>
            <a:r>
              <a:rPr lang="de-DE" dirty="0" err="1"/>
              <a:t>a:focus</a:t>
            </a:r>
            <a:r>
              <a:rPr lang="de-DE" dirty="0"/>
              <a:t>					a-Element, wenn es mit fokussiert wird </a:t>
            </a:r>
            <a:br>
              <a:rPr lang="de-DE" dirty="0"/>
            </a:br>
            <a:r>
              <a:rPr lang="de-DE" dirty="0"/>
              <a:t>						(reinklicken, mit Tabulator "</a:t>
            </a:r>
            <a:r>
              <a:rPr lang="de-DE" dirty="0" err="1"/>
              <a:t>reintaben</a:t>
            </a:r>
            <a:r>
              <a:rPr lang="de-DE" dirty="0"/>
              <a:t>")</a:t>
            </a:r>
          </a:p>
          <a:p>
            <a:endParaRPr lang="de-DE" dirty="0"/>
          </a:p>
          <a:p>
            <a:r>
              <a:rPr lang="de-DE" dirty="0" err="1"/>
              <a:t>a:visited</a:t>
            </a:r>
            <a:r>
              <a:rPr lang="de-DE" dirty="0"/>
              <a:t>					a-Element nach dem Anklicken</a:t>
            </a:r>
          </a:p>
          <a:p>
            <a:endParaRPr lang="de-DE" dirty="0"/>
          </a:p>
          <a:p>
            <a:r>
              <a:rPr lang="de-DE" dirty="0" err="1"/>
              <a:t>a:active</a:t>
            </a:r>
            <a:r>
              <a:rPr lang="de-DE" dirty="0"/>
              <a:t>					a-Element beim Mausklicken</a:t>
            </a:r>
          </a:p>
          <a:p>
            <a:endParaRPr lang="de-DE" dirty="0"/>
          </a:p>
          <a:p>
            <a:r>
              <a:rPr lang="de-DE" dirty="0" err="1"/>
              <a:t>a:first-child</a:t>
            </a:r>
            <a:r>
              <a:rPr lang="de-DE" dirty="0"/>
              <a:t>				das erste a-Element</a:t>
            </a:r>
          </a:p>
          <a:p>
            <a:endParaRPr lang="de-DE" dirty="0"/>
          </a:p>
          <a:p>
            <a:r>
              <a:rPr lang="de-DE" dirty="0" err="1"/>
              <a:t>a:nth-child</a:t>
            </a:r>
            <a:r>
              <a:rPr lang="de-DE" dirty="0"/>
              <a:t>(</a:t>
            </a:r>
            <a:r>
              <a:rPr lang="de-DE" dirty="0" err="1"/>
              <a:t>odd</a:t>
            </a:r>
            <a:r>
              <a:rPr lang="de-DE" dirty="0"/>
              <a:t>/</a:t>
            </a:r>
            <a:r>
              <a:rPr lang="de-DE" dirty="0" err="1"/>
              <a:t>even</a:t>
            </a:r>
            <a:r>
              <a:rPr lang="de-DE" dirty="0"/>
              <a:t>) 		das ungerade/gerade a-Element</a:t>
            </a:r>
          </a:p>
          <a:p>
            <a:endParaRPr lang="de-DE" dirty="0"/>
          </a:p>
          <a:p>
            <a:r>
              <a:rPr lang="de-DE" dirty="0"/>
              <a:t>tr:nth-child(3n + 4) 			jede 3. Zeile, zum ersten Mal ab Zeile 4</a:t>
            </a:r>
          </a:p>
          <a:p>
            <a:endParaRPr lang="de-DE" dirty="0"/>
          </a:p>
          <a:p>
            <a:r>
              <a:rPr lang="de-DE" dirty="0" err="1"/>
              <a:t>a:last-child</a:t>
            </a:r>
            <a:r>
              <a:rPr lang="de-DE" dirty="0"/>
              <a:t>				das letzte a-Element</a:t>
            </a:r>
          </a:p>
          <a:p>
            <a:endParaRPr lang="de-DE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571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357189" y="3139322"/>
            <a:ext cx="8542451" cy="814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357189" y="1887499"/>
            <a:ext cx="8542451" cy="42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Spezielle nutzerbeeinflusste Zustände von Elementen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CSS PSEUDOELEMENTE</a:t>
            </a:r>
          </a:p>
        </p:txBody>
      </p:sp>
      <p:pic>
        <p:nvPicPr>
          <p:cNvPr id="8" name="Bild 7" descr="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5202" y="107151"/>
            <a:ext cx="371680" cy="37168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86968" y="1889104"/>
            <a:ext cx="8985251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de-DE" dirty="0"/>
              <a:t>p::first-</a:t>
            </a:r>
            <a:r>
              <a:rPr lang="de-DE" dirty="0" err="1"/>
              <a:t>line</a:t>
            </a:r>
            <a:r>
              <a:rPr lang="de-DE" dirty="0"/>
              <a:t>  {}  		Erste Zeile von p bis zum Umbruch durch </a:t>
            </a:r>
            <a:r>
              <a:rPr lang="de-DE" dirty="0" err="1"/>
              <a:t>p's</a:t>
            </a:r>
            <a:r>
              <a:rPr lang="de-DE" dirty="0"/>
              <a:t> Breite </a:t>
            </a:r>
          </a:p>
          <a:p>
            <a:pPr>
              <a:spcAft>
                <a:spcPts val="3000"/>
              </a:spcAft>
            </a:pPr>
            <a:r>
              <a:rPr lang="de-DE" dirty="0"/>
              <a:t>p::first-letter {}		Erster Buchstabe von p</a:t>
            </a:r>
          </a:p>
          <a:p>
            <a:pPr>
              <a:spcAft>
                <a:spcPts val="3000"/>
              </a:spcAft>
            </a:pPr>
            <a:r>
              <a:rPr lang="de-DE" dirty="0"/>
              <a:t>p::</a:t>
            </a:r>
            <a:r>
              <a:rPr lang="de-DE" dirty="0" err="1"/>
              <a:t>before</a:t>
            </a:r>
            <a:r>
              <a:rPr lang="de-DE" dirty="0"/>
              <a:t>	{}		Inhalte vor p </a:t>
            </a:r>
            <a:br>
              <a:rPr lang="de-DE" dirty="0"/>
            </a:br>
            <a:r>
              <a:rPr lang="de-DE" dirty="0"/>
              <a:t>				meist mit CSS-Regel: </a:t>
            </a:r>
            <a:r>
              <a:rPr lang="de-DE" dirty="0" err="1"/>
              <a:t>content</a:t>
            </a:r>
            <a:r>
              <a:rPr lang="de-DE" dirty="0"/>
              <a:t>: "*"; oder </a:t>
            </a:r>
            <a:r>
              <a:rPr lang="de-DE" dirty="0" err="1"/>
              <a:t>content</a:t>
            </a:r>
            <a:r>
              <a:rPr lang="de-DE" dirty="0"/>
              <a:t>: </a:t>
            </a:r>
            <a:r>
              <a:rPr lang="de-DE" dirty="0" err="1"/>
              <a:t>url</a:t>
            </a:r>
            <a:r>
              <a:rPr lang="de-DE" dirty="0"/>
              <a:t>(</a:t>
            </a:r>
            <a:r>
              <a:rPr lang="de-DE" dirty="0" err="1"/>
              <a:t>bilder</a:t>
            </a:r>
            <a:r>
              <a:rPr lang="de-DE" dirty="0"/>
              <a:t>/</a:t>
            </a:r>
            <a:r>
              <a:rPr lang="de-DE" dirty="0" err="1"/>
              <a:t>pfeil.png</a:t>
            </a:r>
            <a:r>
              <a:rPr lang="de-DE" dirty="0"/>
              <a:t>);</a:t>
            </a:r>
          </a:p>
          <a:p>
            <a:pPr>
              <a:spcAft>
                <a:spcPts val="3000"/>
              </a:spcAft>
            </a:pPr>
            <a:r>
              <a:rPr lang="de-DE" dirty="0"/>
              <a:t>p::after {}			Inhalte nach p </a:t>
            </a:r>
            <a:br>
              <a:rPr lang="de-DE" dirty="0"/>
            </a:br>
            <a:r>
              <a:rPr lang="de-DE" dirty="0"/>
              <a:t>				meist mit CSS-Regel: </a:t>
            </a:r>
            <a:r>
              <a:rPr lang="de-DE" dirty="0" err="1"/>
              <a:t>content</a:t>
            </a:r>
            <a:r>
              <a:rPr lang="de-DE" dirty="0"/>
              <a:t>: "*"; oder </a:t>
            </a:r>
            <a:r>
              <a:rPr lang="de-DE" dirty="0" err="1"/>
              <a:t>content</a:t>
            </a:r>
            <a:r>
              <a:rPr lang="de-DE" dirty="0"/>
              <a:t>: </a:t>
            </a:r>
            <a:r>
              <a:rPr lang="de-DE" dirty="0" err="1"/>
              <a:t>url</a:t>
            </a:r>
            <a:r>
              <a:rPr lang="de-DE" dirty="0"/>
              <a:t>(</a:t>
            </a:r>
            <a:r>
              <a:rPr lang="de-DE" dirty="0" err="1"/>
              <a:t>bilder</a:t>
            </a:r>
            <a:r>
              <a:rPr lang="de-DE" dirty="0"/>
              <a:t>/</a:t>
            </a:r>
            <a:r>
              <a:rPr lang="de-DE" dirty="0" err="1"/>
              <a:t>pfeil.png</a:t>
            </a:r>
            <a:r>
              <a:rPr lang="de-DE" dirty="0"/>
              <a:t>);</a:t>
            </a:r>
          </a:p>
          <a:p>
            <a:pPr>
              <a:spcAft>
                <a:spcPts val="3000"/>
              </a:spcAft>
            </a:pPr>
            <a:endParaRPr lang="de-DE" dirty="0"/>
          </a:p>
          <a:p>
            <a:pPr>
              <a:spcAft>
                <a:spcPts val="3000"/>
              </a:spcAft>
            </a:pP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3056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 rot="16200000">
            <a:off x="2367603" y="424549"/>
            <a:ext cx="1326710" cy="48548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6666156" y="1082438"/>
            <a:ext cx="1326710" cy="35390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Wichtig!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</a:t>
            </a:r>
            <a:r>
              <a:rPr lang="de-DE" dirty="0" err="1"/>
              <a:t>UnterschIED</a:t>
            </a:r>
            <a:r>
              <a:rPr lang="de-DE" dirty="0"/>
              <a:t> ID und KLASSEN</a:t>
            </a:r>
          </a:p>
        </p:txBody>
      </p:sp>
      <p:sp>
        <p:nvSpPr>
          <p:cNvPr id="10" name="Rechteck 9"/>
          <p:cNvSpPr/>
          <p:nvPr/>
        </p:nvSpPr>
        <p:spPr>
          <a:xfrm>
            <a:off x="603534" y="1692473"/>
            <a:ext cx="4854842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Klassennamen, z.B. rot,</a:t>
            </a:r>
          </a:p>
        </p:txBody>
      </p:sp>
      <p:sp>
        <p:nvSpPr>
          <p:cNvPr id="11" name="Rechteck 10"/>
          <p:cNvSpPr/>
          <p:nvPr/>
        </p:nvSpPr>
        <p:spPr>
          <a:xfrm>
            <a:off x="5559976" y="1692473"/>
            <a:ext cx="3539068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ID-Namen, z.B. statistikliste,</a:t>
            </a:r>
          </a:p>
        </p:txBody>
      </p:sp>
      <p:sp>
        <p:nvSpPr>
          <p:cNvPr id="14" name="Rechteck 13"/>
          <p:cNvSpPr/>
          <p:nvPr/>
        </p:nvSpPr>
        <p:spPr>
          <a:xfrm rot="16200000">
            <a:off x="-392529" y="2615998"/>
            <a:ext cx="1326719" cy="4283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 CSS-Teil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86897" y="2117815"/>
            <a:ext cx="4820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&lt;style&gt;</a:t>
            </a:r>
          </a:p>
          <a:p>
            <a:r>
              <a:rPr lang="de-CH" sz="1600" dirty="0"/>
              <a:t>	.rot { </a:t>
            </a:r>
            <a:r>
              <a:rPr lang="de-CH" sz="1600" dirty="0" err="1"/>
              <a:t>color</a:t>
            </a:r>
            <a:r>
              <a:rPr lang="de-CH" sz="1600" dirty="0"/>
              <a:t>: </a:t>
            </a:r>
            <a:r>
              <a:rPr lang="de-CH" sz="1600" dirty="0" err="1"/>
              <a:t>red</a:t>
            </a:r>
            <a:r>
              <a:rPr lang="de-CH" sz="1600" dirty="0"/>
              <a:t>; }</a:t>
            </a:r>
          </a:p>
          <a:p>
            <a:r>
              <a:rPr lang="de-CH" sz="1600" dirty="0"/>
              <a:t>	.durchgestrichen { text-</a:t>
            </a:r>
            <a:r>
              <a:rPr lang="de-CH" sz="1600" dirty="0" err="1"/>
              <a:t>decoration</a:t>
            </a:r>
            <a:r>
              <a:rPr lang="de-CH" sz="1600" dirty="0"/>
              <a:t>: </a:t>
            </a:r>
            <a:r>
              <a:rPr lang="de-CH" sz="1600" dirty="0" err="1"/>
              <a:t>line-through</a:t>
            </a:r>
            <a:r>
              <a:rPr lang="de-CH" sz="1600" dirty="0"/>
              <a:t>; }</a:t>
            </a:r>
          </a:p>
          <a:p>
            <a:r>
              <a:rPr lang="de-CH" sz="1600" dirty="0"/>
              <a:t>&lt;/style&gt;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604932" y="2117815"/>
            <a:ext cx="4487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&lt;style&gt;</a:t>
            </a:r>
          </a:p>
          <a:p>
            <a:r>
              <a:rPr lang="de-CH" sz="1600" dirty="0"/>
              <a:t>	#</a:t>
            </a:r>
            <a:r>
              <a:rPr lang="de-CH" sz="1600" b="1" dirty="0" err="1"/>
              <a:t>hauptnavi</a:t>
            </a:r>
            <a:r>
              <a:rPr lang="de-CH" sz="1600" dirty="0"/>
              <a:t> { </a:t>
            </a:r>
            <a:r>
              <a:rPr lang="de-CH" sz="1600" dirty="0" err="1"/>
              <a:t>margin</a:t>
            </a:r>
            <a:r>
              <a:rPr lang="de-CH" sz="1600" dirty="0"/>
              <a:t>: 20px 20px; }</a:t>
            </a:r>
          </a:p>
          <a:p>
            <a:r>
              <a:rPr lang="de-CH" sz="1600" dirty="0"/>
              <a:t>&lt;/style</a:t>
            </a:r>
          </a:p>
        </p:txBody>
      </p:sp>
      <p:sp>
        <p:nvSpPr>
          <p:cNvPr id="22" name="Rechteck 21"/>
          <p:cNvSpPr/>
          <p:nvPr/>
        </p:nvSpPr>
        <p:spPr>
          <a:xfrm rot="16200000">
            <a:off x="1647083" y="2572920"/>
            <a:ext cx="2767748" cy="4854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 rot="16200000">
            <a:off x="-1113050" y="4764371"/>
            <a:ext cx="2767746" cy="4283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 HTML-Teil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86896" y="3606922"/>
            <a:ext cx="5099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dürfen als Wert des HTML-Attribut </a:t>
            </a:r>
            <a:r>
              <a:rPr lang="de-CH" sz="1600" i="1" dirty="0" err="1"/>
              <a:t>class</a:t>
            </a:r>
            <a:r>
              <a:rPr lang="de-CH" sz="1600" i="1" dirty="0"/>
              <a:t>=</a:t>
            </a:r>
            <a:r>
              <a:rPr lang="de-CH" sz="1600" dirty="0"/>
              <a:t> im HTML-Code mehrmals auftauchen: </a:t>
            </a:r>
          </a:p>
          <a:p>
            <a:r>
              <a:rPr lang="de-CH" sz="1600" dirty="0"/>
              <a:t>&lt;span </a:t>
            </a:r>
            <a:r>
              <a:rPr lang="de-CH" sz="1600" dirty="0" err="1"/>
              <a:t>class</a:t>
            </a:r>
            <a:r>
              <a:rPr lang="de-CH" sz="1600" dirty="0"/>
              <a:t>="</a:t>
            </a:r>
            <a:r>
              <a:rPr lang="de-CH" sz="1600" b="1" dirty="0"/>
              <a:t>rot</a:t>
            </a:r>
            <a:r>
              <a:rPr lang="de-CH" sz="1600" dirty="0"/>
              <a:t>"&gt;Ich bin rot&lt;/span&gt; </a:t>
            </a:r>
          </a:p>
          <a:p>
            <a:r>
              <a:rPr lang="de-CH" sz="1600" dirty="0"/>
              <a:t>&lt;span </a:t>
            </a:r>
            <a:r>
              <a:rPr lang="de-CH" sz="1600" dirty="0" err="1"/>
              <a:t>class</a:t>
            </a:r>
            <a:r>
              <a:rPr lang="de-CH" sz="1600" dirty="0"/>
              <a:t>="</a:t>
            </a:r>
            <a:r>
              <a:rPr lang="de-CH" sz="1600" b="1" dirty="0"/>
              <a:t>rot</a:t>
            </a:r>
            <a:r>
              <a:rPr lang="de-CH" sz="1600" dirty="0"/>
              <a:t>"&gt;Ich bin rot&lt;/span&gt; </a:t>
            </a:r>
            <a:br>
              <a:rPr lang="de-CH" sz="1600" dirty="0"/>
            </a:br>
            <a:endParaRPr lang="de-CH" sz="1600" dirty="0"/>
          </a:p>
          <a:p>
            <a:r>
              <a:rPr lang="de-CH" sz="1600" dirty="0"/>
              <a:t>dürfen mit anderen Klassennamen verwendet werden: </a:t>
            </a:r>
          </a:p>
          <a:p>
            <a:r>
              <a:rPr lang="de-CH" sz="1600" dirty="0"/>
              <a:t> &lt;span </a:t>
            </a:r>
            <a:r>
              <a:rPr lang="de-CH" sz="1600" dirty="0" err="1"/>
              <a:t>class</a:t>
            </a:r>
            <a:r>
              <a:rPr lang="de-CH" sz="1600" dirty="0"/>
              <a:t>="</a:t>
            </a:r>
            <a:r>
              <a:rPr lang="de-CH" sz="1600" b="1" dirty="0"/>
              <a:t>rot durchgestrichen</a:t>
            </a:r>
            <a:r>
              <a:rPr lang="de-CH" sz="1600" dirty="0"/>
              <a:t>"&gt;</a:t>
            </a:r>
            <a:br>
              <a:rPr lang="de-CH" sz="1600" dirty="0"/>
            </a:br>
            <a:r>
              <a:rPr lang="de-CH" sz="1600" dirty="0"/>
              <a:t>                      Ich bin rot und durchstrichen   &lt;/span&gt;  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559976" y="3616469"/>
            <a:ext cx="3539068" cy="2800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600" dirty="0"/>
              <a:t>dürfen als Wert des HTML-Attributs </a:t>
            </a:r>
            <a:r>
              <a:rPr lang="de-CH" sz="1600" i="1" dirty="0" err="1"/>
              <a:t>id</a:t>
            </a:r>
            <a:r>
              <a:rPr lang="de-CH" sz="1600" i="1" dirty="0"/>
              <a:t>= </a:t>
            </a:r>
            <a:r>
              <a:rPr lang="de-CH" sz="1600" dirty="0"/>
              <a:t>im HTML-Code nur </a:t>
            </a:r>
            <a:r>
              <a:rPr lang="de-CH" sz="1600" b="1" dirty="0"/>
              <a:t>1 x </a:t>
            </a:r>
            <a:r>
              <a:rPr lang="de-CH" sz="1600" dirty="0"/>
              <a:t>auftauchen:</a:t>
            </a:r>
          </a:p>
          <a:p>
            <a:r>
              <a:rPr lang="de-CH" sz="1600" dirty="0"/>
              <a:t> &lt;div </a:t>
            </a:r>
            <a:r>
              <a:rPr lang="de-CH" sz="1600" dirty="0" err="1"/>
              <a:t>id</a:t>
            </a:r>
            <a:r>
              <a:rPr lang="de-CH" sz="1600" dirty="0"/>
              <a:t>="</a:t>
            </a:r>
            <a:r>
              <a:rPr lang="de-CH" sz="1600" b="1" dirty="0" err="1"/>
              <a:t>menue</a:t>
            </a:r>
            <a:r>
              <a:rPr lang="de-CH" sz="1600" dirty="0"/>
              <a:t>"&gt; </a:t>
            </a:r>
            <a:r>
              <a:rPr lang="de-CH" sz="1600" dirty="0" err="1"/>
              <a:t>bla</a:t>
            </a:r>
            <a:r>
              <a:rPr lang="de-CH" sz="1600" dirty="0"/>
              <a:t>  &lt;/div&gt;</a:t>
            </a:r>
          </a:p>
          <a:p>
            <a:endParaRPr lang="de-CH" sz="1600" dirty="0"/>
          </a:p>
          <a:p>
            <a:endParaRPr lang="de-CH" sz="1600" dirty="0"/>
          </a:p>
          <a:p>
            <a:r>
              <a:rPr lang="de-CH" sz="1600" dirty="0"/>
              <a:t>2 x wie hier unten? nein, nein, nein....</a:t>
            </a:r>
          </a:p>
          <a:p>
            <a:r>
              <a:rPr lang="de-CH" sz="1600" dirty="0"/>
              <a:t> &lt;div </a:t>
            </a:r>
            <a:r>
              <a:rPr lang="de-CH" sz="1600" dirty="0" err="1"/>
              <a:t>id</a:t>
            </a:r>
            <a:r>
              <a:rPr lang="de-CH" sz="1600" dirty="0"/>
              <a:t>="</a:t>
            </a:r>
            <a:r>
              <a:rPr lang="de-CH" sz="1600" b="1" dirty="0" err="1"/>
              <a:t>menue</a:t>
            </a:r>
            <a:r>
              <a:rPr lang="de-CH" sz="1600" dirty="0"/>
              <a:t>"&gt; </a:t>
            </a:r>
            <a:r>
              <a:rPr lang="de-CH" sz="1600" dirty="0" err="1"/>
              <a:t>bla</a:t>
            </a:r>
            <a:r>
              <a:rPr lang="de-CH" sz="1600" dirty="0"/>
              <a:t>  &lt;/div&gt;</a:t>
            </a:r>
          </a:p>
          <a:p>
            <a:r>
              <a:rPr lang="de-CH" sz="1600" dirty="0"/>
              <a:t> &lt;div </a:t>
            </a:r>
            <a:r>
              <a:rPr lang="de-CH" sz="1600" dirty="0" err="1"/>
              <a:t>id</a:t>
            </a:r>
            <a:r>
              <a:rPr lang="de-CH" sz="1600" dirty="0"/>
              <a:t>="</a:t>
            </a:r>
            <a:r>
              <a:rPr lang="de-CH" sz="1600" b="1" dirty="0" err="1"/>
              <a:t>menue</a:t>
            </a:r>
            <a:r>
              <a:rPr lang="de-CH" sz="1600" dirty="0"/>
              <a:t>"&gt; </a:t>
            </a:r>
            <a:r>
              <a:rPr lang="de-CH" sz="1600" dirty="0" err="1"/>
              <a:t>bla</a:t>
            </a:r>
            <a:r>
              <a:rPr lang="de-CH" sz="1600" dirty="0"/>
              <a:t>  &lt;/div&gt;</a:t>
            </a:r>
          </a:p>
          <a:p>
            <a:endParaRPr lang="de-CH" sz="1600" dirty="0"/>
          </a:p>
          <a:p>
            <a:r>
              <a:rPr lang="de-CH" sz="1600" dirty="0" err="1"/>
              <a:t>id</a:t>
            </a:r>
            <a:r>
              <a:rPr lang="de-CH" sz="1600" dirty="0"/>
              <a:t>="</a:t>
            </a:r>
            <a:r>
              <a:rPr lang="de-CH" sz="1600" dirty="0" err="1"/>
              <a:t>menue</a:t>
            </a:r>
            <a:r>
              <a:rPr lang="de-CH" sz="1600" dirty="0"/>
              <a:t>" =&gt; der Wert "</a:t>
            </a:r>
            <a:r>
              <a:rPr lang="de-CH" sz="1600" dirty="0" err="1"/>
              <a:t>menue</a:t>
            </a:r>
            <a:r>
              <a:rPr lang="de-CH" sz="1600" dirty="0"/>
              <a:t>" darf nur einmalig vorkommen! </a:t>
            </a:r>
          </a:p>
        </p:txBody>
      </p:sp>
      <p:pic>
        <p:nvPicPr>
          <p:cNvPr id="5" name="Bild 4" descr="ok-x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30" y="4247268"/>
            <a:ext cx="299514" cy="299514"/>
          </a:xfrm>
          <a:prstGeom prst="rect">
            <a:avLst/>
          </a:prstGeom>
        </p:spPr>
      </p:pic>
      <p:pic>
        <p:nvPicPr>
          <p:cNvPr id="29" name="Bild 28" descr="ok-x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35" y="5264995"/>
            <a:ext cx="299514" cy="299514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 flipH="1">
            <a:off x="5877785" y="4764919"/>
            <a:ext cx="2842732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Bild 29" descr="ok-x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907" y="4097511"/>
            <a:ext cx="299514" cy="299514"/>
          </a:xfrm>
          <a:prstGeom prst="rect">
            <a:avLst/>
          </a:prstGeom>
        </p:spPr>
      </p:pic>
      <p:pic>
        <p:nvPicPr>
          <p:cNvPr id="13" name="Bild 12" descr="forbidden-icon-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29" y="5180727"/>
            <a:ext cx="289022" cy="289022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172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winkliges Dreieck 6"/>
          <p:cNvSpPr/>
          <p:nvPr/>
        </p:nvSpPr>
        <p:spPr>
          <a:xfrm flipH="1">
            <a:off x="159898" y="2705426"/>
            <a:ext cx="8140380" cy="982582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686800" cy="892552"/>
          </a:xfrm>
        </p:spPr>
        <p:txBody>
          <a:bodyPr/>
          <a:lstStyle/>
          <a:p>
            <a:r>
              <a:rPr lang="de-DE" dirty="0" err="1"/>
              <a:t>Kaskadieren</a:t>
            </a:r>
            <a:r>
              <a:rPr lang="de-DE" dirty="0"/>
              <a:t> </a:t>
            </a:r>
            <a:r>
              <a:rPr lang="de-DE" dirty="0" err="1"/>
              <a:t>heisst</a:t>
            </a:r>
            <a:r>
              <a:rPr lang="de-DE" dirty="0"/>
              <a:t> Regeln überschreiben, </a:t>
            </a:r>
            <a:br>
              <a:rPr lang="de-DE" dirty="0"/>
            </a:br>
            <a:r>
              <a:rPr lang="de-DE" dirty="0"/>
              <a:t>von allgemeinen zu sehr spezifischen.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Spezifität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592092" y="3318676"/>
            <a:ext cx="113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Klassen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024288" y="3318676"/>
            <a:ext cx="84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ID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59897" y="3318676"/>
            <a:ext cx="113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Elemente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45440" y="3318676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style-Attribut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494441" y="3318676"/>
            <a:ext cx="13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!</a:t>
            </a:r>
            <a:r>
              <a:rPr lang="de-CH" dirty="0" err="1"/>
              <a:t>important</a:t>
            </a:r>
            <a:r>
              <a:rPr lang="de-CH" dirty="0"/>
              <a:t>;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814608" y="2862520"/>
            <a:ext cx="13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Spezifität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159898" y="3693195"/>
            <a:ext cx="1271630" cy="608063"/>
          </a:xfrm>
          <a:prstGeom prst="roundRect">
            <a:avLst>
              <a:gd name="adj" fmla="val 7193"/>
            </a:avLst>
          </a:prstGeom>
          <a:solidFill>
            <a:srgbClr val="FFC814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rgbClr val="000000"/>
                </a:solidFill>
              </a:rPr>
              <a:t>p {</a:t>
            </a:r>
          </a:p>
          <a:p>
            <a:r>
              <a:rPr lang="de-DE" sz="1200" dirty="0">
                <a:solidFill>
                  <a:srgbClr val="000000"/>
                </a:solidFill>
              </a:rPr>
              <a:t>   </a:t>
            </a:r>
            <a:r>
              <a:rPr lang="de-DE" sz="1200" dirty="0" err="1">
                <a:solidFill>
                  <a:srgbClr val="000000"/>
                </a:solidFill>
              </a:rPr>
              <a:t>color</a:t>
            </a:r>
            <a:r>
              <a:rPr lang="de-DE" sz="1200" dirty="0">
                <a:solidFill>
                  <a:srgbClr val="000000"/>
                </a:solidFill>
              </a:rPr>
              <a:t>: orange;</a:t>
            </a:r>
          </a:p>
          <a:p>
            <a:r>
              <a:rPr lang="de-DE" sz="1200" dirty="0">
                <a:solidFill>
                  <a:srgbClr val="000000"/>
                </a:solidFill>
              </a:rPr>
              <a:t>} 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1592092" y="3693195"/>
            <a:ext cx="1271630" cy="608063"/>
          </a:xfrm>
          <a:prstGeom prst="roundRect">
            <a:avLst>
              <a:gd name="adj" fmla="val 7193"/>
            </a:avLst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rgbClr val="000000"/>
                </a:solidFill>
              </a:rPr>
              <a:t>. betont{</a:t>
            </a:r>
          </a:p>
          <a:p>
            <a:r>
              <a:rPr lang="de-DE" sz="1200" dirty="0">
                <a:solidFill>
                  <a:srgbClr val="000000"/>
                </a:solidFill>
              </a:rPr>
              <a:t>     </a:t>
            </a:r>
            <a:r>
              <a:rPr lang="de-DE" sz="1200" dirty="0" err="1">
                <a:solidFill>
                  <a:srgbClr val="000000"/>
                </a:solidFill>
              </a:rPr>
              <a:t>color</a:t>
            </a:r>
            <a:r>
              <a:rPr lang="de-DE" sz="1200" dirty="0">
                <a:solidFill>
                  <a:srgbClr val="000000"/>
                </a:solidFill>
              </a:rPr>
              <a:t>: </a:t>
            </a:r>
            <a:r>
              <a:rPr lang="de-DE" sz="1200" dirty="0" err="1">
                <a:solidFill>
                  <a:srgbClr val="000000"/>
                </a:solidFill>
              </a:rPr>
              <a:t>red</a:t>
            </a:r>
            <a:r>
              <a:rPr lang="de-DE" sz="1200" dirty="0">
                <a:solidFill>
                  <a:srgbClr val="000000"/>
                </a:solidFill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4456483" y="3693195"/>
            <a:ext cx="1877392" cy="608063"/>
          </a:xfrm>
          <a:prstGeom prst="roundRect">
            <a:avLst>
              <a:gd name="adj" fmla="val 7193"/>
            </a:avLst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rgbClr val="000000"/>
                </a:solidFill>
              </a:rPr>
              <a:t>im HTML-Element </a:t>
            </a:r>
            <a:br>
              <a:rPr lang="de-DE" sz="1200" dirty="0">
                <a:solidFill>
                  <a:srgbClr val="000000"/>
                </a:solidFill>
              </a:rPr>
            </a:br>
            <a:r>
              <a:rPr lang="de-DE" sz="1200" dirty="0">
                <a:solidFill>
                  <a:srgbClr val="000000"/>
                </a:solidFill>
              </a:rPr>
              <a:t>als Attribut: </a:t>
            </a:r>
            <a:br>
              <a:rPr lang="de-DE" sz="1200" dirty="0">
                <a:solidFill>
                  <a:srgbClr val="000000"/>
                </a:solidFill>
              </a:rPr>
            </a:br>
            <a:r>
              <a:rPr lang="de-DE" sz="1200" dirty="0">
                <a:solidFill>
                  <a:srgbClr val="000000"/>
                </a:solidFill>
              </a:rPr>
              <a:t>style="</a:t>
            </a:r>
            <a:r>
              <a:rPr lang="de-DE" sz="1200" dirty="0" err="1">
                <a:solidFill>
                  <a:srgbClr val="000000"/>
                </a:solidFill>
              </a:rPr>
              <a:t>color:yellow</a:t>
            </a:r>
            <a:r>
              <a:rPr lang="de-DE" sz="1200" dirty="0">
                <a:solidFill>
                  <a:srgbClr val="000000"/>
                </a:solidFill>
              </a:rPr>
              <a:t>;"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3024287" y="3693195"/>
            <a:ext cx="1271630" cy="608063"/>
          </a:xfrm>
          <a:prstGeom prst="roundRect">
            <a:avLst>
              <a:gd name="adj" fmla="val 7193"/>
            </a:avLst>
          </a:prstGeom>
          <a:solidFill>
            <a:srgbClr val="008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rgbClr val="000000"/>
                </a:solidFill>
              </a:rPr>
              <a:t>#</a:t>
            </a:r>
            <a:r>
              <a:rPr lang="de-DE" sz="1200" dirty="0" err="1">
                <a:solidFill>
                  <a:srgbClr val="000000"/>
                </a:solidFill>
              </a:rPr>
              <a:t>artikel</a:t>
            </a:r>
            <a:r>
              <a:rPr lang="de-DE" sz="1200" dirty="0">
                <a:solidFill>
                  <a:srgbClr val="000000"/>
                </a:solidFill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</a:rPr>
              <a:t>    </a:t>
            </a:r>
            <a:r>
              <a:rPr lang="de-DE" sz="1200" dirty="0" err="1">
                <a:solidFill>
                  <a:srgbClr val="000000"/>
                </a:solidFill>
              </a:rPr>
              <a:t>color</a:t>
            </a:r>
            <a:r>
              <a:rPr lang="de-DE" sz="1200" dirty="0">
                <a:solidFill>
                  <a:srgbClr val="000000"/>
                </a:solidFill>
              </a:rPr>
              <a:t>: </a:t>
            </a:r>
            <a:r>
              <a:rPr lang="de-DE" sz="1200" dirty="0" err="1">
                <a:solidFill>
                  <a:srgbClr val="000000"/>
                </a:solidFill>
              </a:rPr>
              <a:t>green</a:t>
            </a:r>
            <a:r>
              <a:rPr lang="de-DE" sz="1200" dirty="0">
                <a:solidFill>
                  <a:srgbClr val="000000"/>
                </a:solidFill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6494439" y="3693195"/>
            <a:ext cx="1805838" cy="608063"/>
          </a:xfrm>
          <a:prstGeom prst="roundRect">
            <a:avLst>
              <a:gd name="adj" fmla="val 7193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rgbClr val="000000"/>
                </a:solidFill>
              </a:rPr>
              <a:t>p {</a:t>
            </a:r>
          </a:p>
          <a:p>
            <a:r>
              <a:rPr lang="de-DE" sz="1200" dirty="0">
                <a:solidFill>
                  <a:srgbClr val="000000"/>
                </a:solidFill>
              </a:rPr>
              <a:t>   </a:t>
            </a:r>
            <a:r>
              <a:rPr lang="de-DE" sz="1200" dirty="0" err="1">
                <a:solidFill>
                  <a:srgbClr val="000000"/>
                </a:solidFill>
              </a:rPr>
              <a:t>color</a:t>
            </a:r>
            <a:r>
              <a:rPr lang="de-DE" sz="1200" dirty="0">
                <a:solidFill>
                  <a:srgbClr val="000000"/>
                </a:solidFill>
              </a:rPr>
              <a:t>: </a:t>
            </a:r>
            <a:r>
              <a:rPr lang="de-DE" sz="1200" dirty="0" err="1">
                <a:solidFill>
                  <a:srgbClr val="000000"/>
                </a:solidFill>
              </a:rPr>
              <a:t>blue</a:t>
            </a:r>
            <a:r>
              <a:rPr lang="de-DE" sz="1200" dirty="0">
                <a:solidFill>
                  <a:srgbClr val="000000"/>
                </a:solidFill>
              </a:rPr>
              <a:t> !</a:t>
            </a:r>
            <a:r>
              <a:rPr lang="de-DE" sz="1200" dirty="0" err="1">
                <a:solidFill>
                  <a:srgbClr val="000000"/>
                </a:solidFill>
              </a:rPr>
              <a:t>important</a:t>
            </a:r>
            <a:r>
              <a:rPr lang="de-DE" sz="1200" dirty="0">
                <a:solidFill>
                  <a:srgbClr val="000000"/>
                </a:solidFill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59897" y="5388600"/>
            <a:ext cx="8485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&lt;p </a:t>
            </a:r>
            <a:r>
              <a:rPr lang="de-CH" sz="1600" dirty="0" err="1"/>
              <a:t>id</a:t>
            </a:r>
            <a:r>
              <a:rPr lang="de-CH" sz="1600" dirty="0"/>
              <a:t>="</a:t>
            </a:r>
            <a:r>
              <a:rPr lang="de-CH" sz="1600" dirty="0" err="1"/>
              <a:t>artikel</a:t>
            </a:r>
            <a:r>
              <a:rPr lang="de-CH" sz="1600" dirty="0"/>
              <a:t>" </a:t>
            </a:r>
            <a:r>
              <a:rPr lang="de-CH" sz="1600" dirty="0" err="1"/>
              <a:t>class</a:t>
            </a:r>
            <a:r>
              <a:rPr lang="de-CH" sz="1600" dirty="0"/>
              <a:t>="betont" style="</a:t>
            </a:r>
            <a:r>
              <a:rPr lang="de-CH" sz="1600" dirty="0" err="1"/>
              <a:t>color:yellow</a:t>
            </a:r>
            <a:r>
              <a:rPr lang="de-CH" sz="1600" dirty="0"/>
              <a:t>;"&gt;Welche Farbe hat  dieser Zeitungsartikel?&lt;/p&gt;</a:t>
            </a:r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8676238" y="2705428"/>
            <a:ext cx="1" cy="96605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97054" y="2115061"/>
            <a:ext cx="621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Spezifität</a:t>
            </a:r>
            <a:r>
              <a:rPr lang="de-CH" sz="1600" dirty="0"/>
              <a:t> heisst im CSS: Welche CSS-Regel "gewinnt" am Schluss?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293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686800" cy="892552"/>
          </a:xfrm>
        </p:spPr>
        <p:txBody>
          <a:bodyPr/>
          <a:lstStyle/>
          <a:p>
            <a:r>
              <a:rPr lang="de-DE" dirty="0"/>
              <a:t>Da der IE8 HTML5-Tags nicht kennt, werden semantische Tags beim Browser-Rendern gerade wieder geschlossen.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8504305" cy="523220"/>
          </a:xfrm>
        </p:spPr>
        <p:txBody>
          <a:bodyPr/>
          <a:lstStyle/>
          <a:p>
            <a:r>
              <a:rPr lang="de-DE" dirty="0"/>
              <a:t>HTML5SHIV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57167" y="2396671"/>
            <a:ext cx="8475556" cy="298543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600" dirty="0" err="1">
                <a:latin typeface="Arial"/>
                <a:cs typeface="Arial"/>
              </a:rPr>
              <a:t>Unbekannte</a:t>
            </a:r>
            <a:r>
              <a:rPr lang="en-GB" sz="1600" dirty="0">
                <a:latin typeface="Arial"/>
                <a:cs typeface="Arial"/>
              </a:rPr>
              <a:t> HTML-Tags (</a:t>
            </a:r>
            <a:r>
              <a:rPr lang="en-GB" sz="1600" dirty="0" err="1">
                <a:latin typeface="Arial"/>
                <a:cs typeface="Arial"/>
              </a:rPr>
              <a:t>wie</a:t>
            </a:r>
            <a:r>
              <a:rPr lang="en-GB" sz="1600" dirty="0">
                <a:latin typeface="Arial"/>
                <a:cs typeface="Arial"/>
              </a:rPr>
              <a:t> HTML5) </a:t>
            </a:r>
            <a:r>
              <a:rPr lang="en-GB" sz="1600" dirty="0" err="1">
                <a:latin typeface="Arial"/>
                <a:cs typeface="Arial"/>
              </a:rPr>
              <a:t>werden</a:t>
            </a:r>
            <a:r>
              <a:rPr lang="en-GB" sz="1600" dirty="0">
                <a:latin typeface="Arial"/>
                <a:cs typeface="Arial"/>
              </a:rPr>
              <a:t> in </a:t>
            </a:r>
            <a:r>
              <a:rPr lang="en-GB" sz="1600" dirty="0" err="1">
                <a:latin typeface="Arial"/>
                <a:cs typeface="Arial"/>
              </a:rPr>
              <a:t>älteren</a:t>
            </a:r>
            <a:r>
              <a:rPr lang="en-GB" sz="1600" dirty="0">
                <a:latin typeface="Arial"/>
                <a:cs typeface="Arial"/>
              </a:rPr>
              <a:t> IE-Browser </a:t>
            </a:r>
            <a:r>
              <a:rPr lang="en-GB" sz="1600" dirty="0" err="1">
                <a:latin typeface="Arial"/>
                <a:cs typeface="Arial"/>
              </a:rPr>
              <a:t>vom</a:t>
            </a:r>
            <a:r>
              <a:rPr lang="en-GB" sz="1600" dirty="0">
                <a:latin typeface="Arial"/>
                <a:cs typeface="Arial"/>
              </a:rPr>
              <a:t> CSS </a:t>
            </a:r>
            <a:r>
              <a:rPr lang="en-GB" sz="1600" dirty="0" err="1">
                <a:latin typeface="Arial"/>
                <a:cs typeface="Arial"/>
              </a:rPr>
              <a:t>nicht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mehr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richtig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angesprochen</a:t>
            </a:r>
            <a:r>
              <a:rPr lang="en-GB" sz="1600" dirty="0">
                <a:latin typeface="Arial"/>
                <a:cs typeface="Arial"/>
              </a:rPr>
              <a:t>.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br>
              <a:rPr lang="en-GB" sz="1200" dirty="0">
                <a:latin typeface="Arial"/>
                <a:cs typeface="Arial"/>
              </a:rPr>
            </a:br>
            <a:endParaRPr lang="en-GB" sz="12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Problem: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 err="1">
                <a:latin typeface="Arial"/>
                <a:cs typeface="Arial"/>
              </a:rPr>
              <a:t>im</a:t>
            </a:r>
            <a:r>
              <a:rPr lang="en-GB" sz="1200" dirty="0">
                <a:latin typeface="Arial"/>
                <a:cs typeface="Arial"/>
              </a:rPr>
              <a:t> </a:t>
            </a:r>
            <a:r>
              <a:rPr lang="en-GB" sz="1200" dirty="0" err="1">
                <a:latin typeface="Arial"/>
                <a:cs typeface="Arial"/>
              </a:rPr>
              <a:t>Quellcode</a:t>
            </a:r>
            <a:r>
              <a:rPr lang="en-GB" sz="1200" dirty="0">
                <a:latin typeface="Arial"/>
                <a:cs typeface="Arial"/>
              </a:rPr>
              <a:t>				</a:t>
            </a:r>
            <a:r>
              <a:rPr lang="en-GB" sz="1200" dirty="0" err="1">
                <a:latin typeface="Arial"/>
                <a:cs typeface="Arial"/>
              </a:rPr>
              <a:t>im</a:t>
            </a:r>
            <a:r>
              <a:rPr lang="en-GB" sz="1200" dirty="0">
                <a:latin typeface="Arial"/>
                <a:cs typeface="Arial"/>
              </a:rPr>
              <a:t> DOM </a:t>
            </a:r>
            <a:r>
              <a:rPr lang="en-GB" sz="1200" dirty="0" err="1">
                <a:latin typeface="Arial"/>
                <a:cs typeface="Arial"/>
              </a:rPr>
              <a:t>vom</a:t>
            </a:r>
            <a:r>
              <a:rPr lang="en-GB" sz="1200" dirty="0">
                <a:latin typeface="Arial"/>
                <a:cs typeface="Arial"/>
              </a:rPr>
              <a:t> IE 8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12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&lt;</a:t>
            </a:r>
            <a:r>
              <a:rPr lang="en-GB" sz="1200" dirty="0" err="1">
                <a:latin typeface="Arial"/>
                <a:cs typeface="Arial"/>
              </a:rPr>
              <a:t>nav</a:t>
            </a:r>
            <a:r>
              <a:rPr lang="en-GB" sz="1200" dirty="0">
                <a:latin typeface="Arial"/>
                <a:cs typeface="Arial"/>
              </a:rPr>
              <a:t>&gt;					&lt;/</a:t>
            </a:r>
            <a:r>
              <a:rPr lang="en-GB" sz="1200" dirty="0" err="1">
                <a:latin typeface="Arial"/>
                <a:cs typeface="Arial"/>
              </a:rPr>
              <a:t>nav</a:t>
            </a:r>
            <a:r>
              <a:rPr lang="en-GB" sz="1200" dirty="0">
                <a:latin typeface="Arial"/>
                <a:cs typeface="Arial"/>
              </a:rPr>
              <a:t>&gt;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	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12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&lt;/</a:t>
            </a:r>
            <a:r>
              <a:rPr lang="en-GB" sz="1200" dirty="0" err="1">
                <a:latin typeface="Arial"/>
                <a:cs typeface="Arial"/>
              </a:rPr>
              <a:t>nav</a:t>
            </a:r>
            <a:r>
              <a:rPr lang="en-GB" sz="1200" dirty="0">
                <a:latin typeface="Arial"/>
                <a:cs typeface="Arial"/>
              </a:rPr>
              <a:t>&gt;				&lt;/</a:t>
            </a:r>
            <a:r>
              <a:rPr lang="en-GB" sz="1200" dirty="0" err="1">
                <a:latin typeface="Arial"/>
                <a:cs typeface="Arial"/>
              </a:rPr>
              <a:t>nav</a:t>
            </a:r>
            <a:r>
              <a:rPr lang="en-GB" sz="1200" dirty="0">
                <a:latin typeface="Arial"/>
                <a:cs typeface="Arial"/>
              </a:rPr>
              <a:t>&gt;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12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1200" dirty="0">
              <a:latin typeface="Arial"/>
              <a:cs typeface="Arial"/>
            </a:endParaRPr>
          </a:p>
        </p:txBody>
      </p:sp>
      <p:sp>
        <p:nvSpPr>
          <p:cNvPr id="7" name="Gleichschenkliges Dreieck 6"/>
          <p:cNvSpPr/>
          <p:nvPr/>
        </p:nvSpPr>
        <p:spPr>
          <a:xfrm rot="5400000">
            <a:off x="2198045" y="4002451"/>
            <a:ext cx="313680" cy="251699"/>
          </a:xfrm>
          <a:prstGeom prst="triangle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39</a:t>
            </a:fld>
            <a:endParaRPr lang="tr-TR"/>
          </a:p>
        </p:txBody>
      </p:sp>
      <p:sp>
        <p:nvSpPr>
          <p:cNvPr id="8" name="Gleichschenkliges Dreieck 7"/>
          <p:cNvSpPr/>
          <p:nvPr/>
        </p:nvSpPr>
        <p:spPr>
          <a:xfrm rot="5400000">
            <a:off x="2198045" y="4655313"/>
            <a:ext cx="313680" cy="251699"/>
          </a:xfrm>
          <a:prstGeom prst="triangle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"/>
          <p:cNvSpPr txBox="1">
            <a:spLocks/>
          </p:cNvSpPr>
          <p:nvPr/>
        </p:nvSpPr>
        <p:spPr>
          <a:xfrm>
            <a:off x="6199652" y="3500598"/>
            <a:ext cx="2856810" cy="9417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CSS Regel </a:t>
            </a:r>
            <a:r>
              <a:rPr lang="en-GB" sz="1200" dirty="0" err="1">
                <a:latin typeface="Arial"/>
                <a:cs typeface="Arial"/>
              </a:rPr>
              <a:t>greift</a:t>
            </a:r>
            <a:r>
              <a:rPr lang="en-GB" sz="1200" dirty="0">
                <a:latin typeface="Arial"/>
                <a:cs typeface="Arial"/>
              </a:rPr>
              <a:t> </a:t>
            </a:r>
            <a:r>
              <a:rPr lang="en-GB" sz="1200" dirty="0" err="1">
                <a:latin typeface="Arial"/>
                <a:cs typeface="Arial"/>
              </a:rPr>
              <a:t>nicht</a:t>
            </a:r>
            <a:r>
              <a:rPr lang="en-GB" sz="1200" dirty="0">
                <a:latin typeface="Arial"/>
                <a:cs typeface="Arial"/>
              </a:rPr>
              <a:t> </a:t>
            </a:r>
            <a:r>
              <a:rPr lang="en-GB" sz="1200" dirty="0" err="1">
                <a:latin typeface="Arial"/>
                <a:cs typeface="Arial"/>
              </a:rPr>
              <a:t>mehr</a:t>
            </a:r>
            <a:r>
              <a:rPr lang="en-GB" sz="1200" dirty="0">
                <a:latin typeface="Arial"/>
                <a:cs typeface="Arial"/>
              </a:rPr>
              <a:t>: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 err="1">
                <a:latin typeface="Arial"/>
                <a:cs typeface="Arial"/>
              </a:rPr>
              <a:t>nav</a:t>
            </a:r>
            <a:r>
              <a:rPr lang="en-GB" sz="1200" dirty="0">
                <a:latin typeface="Arial"/>
                <a:cs typeface="Arial"/>
              </a:rPr>
              <a:t> { 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	</a:t>
            </a:r>
            <a:r>
              <a:rPr lang="en-GB" sz="1200" dirty="0" err="1">
                <a:latin typeface="Arial"/>
                <a:cs typeface="Arial"/>
              </a:rPr>
              <a:t>color</a:t>
            </a:r>
            <a:r>
              <a:rPr lang="en-GB" sz="1200" dirty="0">
                <a:latin typeface="Arial"/>
                <a:cs typeface="Arial"/>
              </a:rPr>
              <a:t>: red;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1200" dirty="0">
                <a:latin typeface="Arial"/>
                <a:cs typeface="Arial"/>
              </a:rPr>
              <a:t>}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3810124" y="3893421"/>
            <a:ext cx="2314561" cy="237404"/>
          </a:xfrm>
          <a:prstGeom prst="straightConnector1">
            <a:avLst/>
          </a:prstGeom>
          <a:ln>
            <a:solidFill>
              <a:srgbClr val="058C8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3810124" y="4035863"/>
            <a:ext cx="2362039" cy="747822"/>
          </a:xfrm>
          <a:prstGeom prst="straightConnector1">
            <a:avLst/>
          </a:prstGeom>
          <a:ln>
            <a:solidFill>
              <a:srgbClr val="058C8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4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BROWSER kann 3 Sprachen </a:t>
            </a:r>
          </a:p>
        </p:txBody>
      </p:sp>
      <p:sp>
        <p:nvSpPr>
          <p:cNvPr id="8" name="Untertitel 1"/>
          <p:cNvSpPr>
            <a:spLocks noGrp="1"/>
          </p:cNvSpPr>
          <p:nvPr>
            <p:ph type="subTitle" idx="1"/>
          </p:nvPr>
        </p:nvSpPr>
        <p:spPr>
          <a:xfrm>
            <a:off x="457199" y="1045729"/>
            <a:ext cx="8686801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Der sprachliche Aufbau einer Webpage client-seitig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67961" y="1819212"/>
            <a:ext cx="857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Eine Webpage besteht aus 3 logischen Ebenen. </a:t>
            </a:r>
            <a:b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Jede Ebene braucht ihre eigene Sprache. </a:t>
            </a:r>
          </a:p>
          <a:p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Der Server schickt Quellcode mit HTML, CSS und </a:t>
            </a:r>
            <a:r>
              <a:rPr lang="de-CH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Code-Teile an den Browser, der diese interpretiert (englisch: Rendering).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22191" y="5038879"/>
            <a:ext cx="163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Inhalt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87738" y="4535364"/>
            <a:ext cx="156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Formatierung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87738" y="4031849"/>
            <a:ext cx="156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Verhalten</a:t>
            </a:r>
          </a:p>
        </p:txBody>
      </p:sp>
      <p:sp>
        <p:nvSpPr>
          <p:cNvPr id="13" name="Trapez 12"/>
          <p:cNvSpPr/>
          <p:nvPr/>
        </p:nvSpPr>
        <p:spPr>
          <a:xfrm>
            <a:off x="1871147" y="4544658"/>
            <a:ext cx="2581932" cy="988447"/>
          </a:xfrm>
          <a:prstGeom prst="trapezoid">
            <a:avLst/>
          </a:prstGeom>
          <a:gradFill flip="none" rotWithShape="1">
            <a:gsLst>
              <a:gs pos="0">
                <a:srgbClr val="FFC814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rapez 15"/>
          <p:cNvSpPr/>
          <p:nvPr/>
        </p:nvSpPr>
        <p:spPr>
          <a:xfrm>
            <a:off x="1871147" y="4050434"/>
            <a:ext cx="2581932" cy="988447"/>
          </a:xfrm>
          <a:prstGeom prst="trapezoid">
            <a:avLst/>
          </a:prstGeom>
          <a:gradFill flip="none" rotWithShape="1">
            <a:gsLst>
              <a:gs pos="0">
                <a:srgbClr val="FFC814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rapez 18"/>
          <p:cNvSpPr/>
          <p:nvPr/>
        </p:nvSpPr>
        <p:spPr>
          <a:xfrm>
            <a:off x="1871147" y="3594904"/>
            <a:ext cx="2581932" cy="988447"/>
          </a:xfrm>
          <a:prstGeom prst="trapezoid">
            <a:avLst/>
          </a:prstGeom>
          <a:gradFill flip="none" rotWithShape="1">
            <a:gsLst>
              <a:gs pos="0">
                <a:srgbClr val="FFC814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2374566" y="5106233"/>
            <a:ext cx="163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2021412" y="4602718"/>
            <a:ext cx="23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2021412" y="4099203"/>
            <a:ext cx="23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</a:t>
            </a:fld>
            <a:endParaRPr lang="tr-TR"/>
          </a:p>
        </p:txBody>
      </p:sp>
      <p:pic>
        <p:nvPicPr>
          <p:cNvPr id="3" name="Bild 2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20" y="3743737"/>
            <a:ext cx="2338974" cy="1457741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5157304" y="3522870"/>
            <a:ext cx="0" cy="1789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 rot="16200000">
            <a:off x="4344753" y="4016145"/>
            <a:ext cx="1866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Reihenfolge des Interpretierens im Browser</a:t>
            </a:r>
          </a:p>
        </p:txBody>
      </p:sp>
    </p:spTree>
    <p:extLst>
      <p:ext uri="{BB962C8B-B14F-4D97-AF65-F5344CB8AC3E}">
        <p14:creationId xmlns:p14="http://schemas.microsoft.com/office/powerpoint/2010/main" val="19267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2"/>
            <a:ext cx="8686800" cy="892552"/>
          </a:xfrm>
        </p:spPr>
        <p:txBody>
          <a:bodyPr/>
          <a:lstStyle/>
          <a:p>
            <a:r>
              <a:rPr lang="de-DE" dirty="0"/>
              <a:t>DAMIT LÄSST SICH BROWSERSPEZIFISCHER </a:t>
            </a:r>
            <a:br>
              <a:rPr lang="de-DE" dirty="0"/>
            </a:br>
            <a:r>
              <a:rPr lang="de-DE" dirty="0"/>
              <a:t>HTML-CODE SCHREIBEN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8504305" cy="523220"/>
          </a:xfrm>
        </p:spPr>
        <p:txBody>
          <a:bodyPr/>
          <a:lstStyle/>
          <a:p>
            <a:r>
              <a:rPr lang="de-DE" dirty="0" err="1"/>
              <a:t>Conditional</a:t>
            </a:r>
            <a:r>
              <a:rPr lang="de-DE" dirty="0"/>
              <a:t> Comments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57167" y="2396671"/>
            <a:ext cx="8475556" cy="28377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2000" dirty="0" err="1">
                <a:latin typeface="Arial"/>
                <a:cs typeface="Arial"/>
              </a:rPr>
              <a:t>Siehe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Dokumentation</a:t>
            </a:r>
            <a:r>
              <a:rPr lang="en-GB" sz="2000" dirty="0">
                <a:latin typeface="Arial"/>
                <a:cs typeface="Arial"/>
              </a:rPr>
              <a:t>: </a:t>
            </a:r>
            <a:r>
              <a:rPr lang="en-GB" sz="2000" dirty="0">
                <a:latin typeface="Arial"/>
                <a:cs typeface="Arial"/>
                <a:hlinkClick r:id="rId2"/>
              </a:rPr>
              <a:t>http://</a:t>
            </a:r>
            <a:r>
              <a:rPr lang="en-GB" sz="2000" dirty="0" err="1">
                <a:latin typeface="Arial"/>
                <a:cs typeface="Arial"/>
                <a:hlinkClick r:id="rId2"/>
              </a:rPr>
              <a:t>www.quirksmode.org</a:t>
            </a:r>
            <a:r>
              <a:rPr lang="en-GB" sz="2000" dirty="0">
                <a:latin typeface="Arial"/>
                <a:cs typeface="Arial"/>
                <a:hlinkClick r:id="rId2"/>
              </a:rPr>
              <a:t>/</a:t>
            </a:r>
            <a:r>
              <a:rPr lang="en-GB" sz="2000" dirty="0" err="1">
                <a:latin typeface="Arial"/>
                <a:cs typeface="Arial"/>
                <a:hlinkClick r:id="rId2"/>
              </a:rPr>
              <a:t>css</a:t>
            </a:r>
            <a:r>
              <a:rPr lang="en-GB" sz="2000" dirty="0">
                <a:latin typeface="Arial"/>
                <a:cs typeface="Arial"/>
                <a:hlinkClick r:id="rId2"/>
              </a:rPr>
              <a:t>/</a:t>
            </a:r>
            <a:r>
              <a:rPr lang="en-GB" sz="2000" dirty="0" err="1">
                <a:latin typeface="Arial"/>
                <a:cs typeface="Arial"/>
                <a:hlinkClick r:id="rId2"/>
              </a:rPr>
              <a:t>condcom.html</a:t>
            </a:r>
            <a:endParaRPr lang="en-GB" sz="20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20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endParaRPr lang="en-GB" sz="2000" dirty="0"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2000" dirty="0">
                <a:latin typeface="Arial"/>
                <a:cs typeface="Arial"/>
              </a:rPr>
              <a:t>Conditional Comments </a:t>
            </a:r>
            <a:r>
              <a:rPr lang="en-GB" sz="2000" dirty="0" err="1">
                <a:latin typeface="Arial"/>
                <a:cs typeface="Arial"/>
              </a:rPr>
              <a:t>sehen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ähnlich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aus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wie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ein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Kommentar</a:t>
            </a:r>
            <a:r>
              <a:rPr lang="en-GB" sz="2000" dirty="0">
                <a:latin typeface="Arial"/>
                <a:cs typeface="Arial"/>
              </a:rPr>
              <a:t>-Tag: 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2400" dirty="0">
                <a:latin typeface="Monaco"/>
                <a:cs typeface="Monaco"/>
              </a:rPr>
              <a:t>&lt;!--[if </a:t>
            </a:r>
            <a:r>
              <a:rPr lang="en-GB" sz="2400" dirty="0" err="1">
                <a:latin typeface="Monaco"/>
                <a:cs typeface="Monaco"/>
              </a:rPr>
              <a:t>lt</a:t>
            </a:r>
            <a:r>
              <a:rPr lang="en-GB" sz="2400" dirty="0">
                <a:latin typeface="Monaco"/>
                <a:cs typeface="Monaco"/>
              </a:rPr>
              <a:t> IE 9]&gt;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2400" dirty="0">
                <a:latin typeface="Monaco"/>
                <a:cs typeface="Monaco"/>
              </a:rPr>
              <a:t>	&lt;p&gt;</a:t>
            </a:r>
            <a:r>
              <a:rPr lang="en-GB" sz="2400" dirty="0" err="1">
                <a:latin typeface="Monaco"/>
                <a:cs typeface="Monaco"/>
              </a:rPr>
              <a:t>Ich</a:t>
            </a:r>
            <a:r>
              <a:rPr lang="en-GB" sz="2400" dirty="0">
                <a:latin typeface="Monaco"/>
                <a:cs typeface="Monaco"/>
              </a:rPr>
              <a:t> </a:t>
            </a:r>
            <a:r>
              <a:rPr lang="en-GB" sz="2400" dirty="0" err="1">
                <a:latin typeface="Monaco"/>
                <a:cs typeface="Monaco"/>
              </a:rPr>
              <a:t>werde</a:t>
            </a:r>
            <a:r>
              <a:rPr lang="en-GB" sz="2400" dirty="0">
                <a:latin typeface="Monaco"/>
                <a:cs typeface="Monaco"/>
              </a:rPr>
              <a:t> </a:t>
            </a:r>
            <a:r>
              <a:rPr lang="en-GB" sz="2400" dirty="0" err="1">
                <a:latin typeface="Monaco"/>
                <a:cs typeface="Monaco"/>
              </a:rPr>
              <a:t>im</a:t>
            </a:r>
            <a:r>
              <a:rPr lang="en-GB" sz="2400" dirty="0">
                <a:latin typeface="Monaco"/>
                <a:cs typeface="Monaco"/>
              </a:rPr>
              <a:t> IE 8 </a:t>
            </a:r>
            <a:r>
              <a:rPr lang="en-GB" sz="2400" dirty="0" err="1">
                <a:latin typeface="Monaco"/>
                <a:cs typeface="Monaco"/>
              </a:rPr>
              <a:t>angezeigt</a:t>
            </a:r>
            <a:r>
              <a:rPr lang="en-GB" sz="2400" dirty="0">
                <a:latin typeface="Monaco"/>
                <a:cs typeface="Monaco"/>
              </a:rPr>
              <a:t>.&lt;/p&gt;</a:t>
            </a:r>
          </a:p>
          <a:p>
            <a:pPr marL="342900" lvl="0" indent="-342900">
              <a:spcBef>
                <a:spcPct val="200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GB" sz="2400" dirty="0">
                <a:latin typeface="Monaco"/>
                <a:cs typeface="Monaco"/>
              </a:rPr>
              <a:t>&lt;![</a:t>
            </a:r>
            <a:r>
              <a:rPr lang="en-GB" sz="2400" dirty="0" err="1">
                <a:latin typeface="Monaco"/>
                <a:cs typeface="Monaco"/>
              </a:rPr>
              <a:t>endif</a:t>
            </a:r>
            <a:r>
              <a:rPr lang="en-GB" sz="2400" dirty="0">
                <a:latin typeface="Monaco"/>
                <a:cs typeface="Monaco"/>
              </a:rPr>
              <a:t>]--&gt;</a:t>
            </a:r>
            <a:endParaRPr lang="en-GB" sz="2400" noProof="0" dirty="0">
              <a:latin typeface="Monaco"/>
              <a:cs typeface="Monaco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451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MASSEINHEITEN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95520" y="1744181"/>
            <a:ext cx="8244000" cy="389417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D0D0D"/>
                </a:solidFill>
              </a:rPr>
              <a:t>Relative </a:t>
            </a:r>
            <a:r>
              <a:rPr lang="de-DE" b="1" dirty="0" err="1">
                <a:solidFill>
                  <a:srgbClr val="0D0D0D"/>
                </a:solidFill>
              </a:rPr>
              <a:t>Grössen</a:t>
            </a:r>
            <a:endParaRPr lang="de-DE" b="1" dirty="0">
              <a:solidFill>
                <a:srgbClr val="0D0D0D"/>
              </a:solidFill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/>
              <a:t>Absolute und relative Einheiten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MASSEINHEITEN im CSS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95520" y="2184397"/>
            <a:ext cx="8038880" cy="34163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200" dirty="0" err="1"/>
              <a:t>px</a:t>
            </a:r>
            <a:r>
              <a:rPr lang="de-DE" sz="1200" dirty="0"/>
              <a:t> 		Pixels (relative zur Anzeigedichte des jeweiligen Ausgabemedium, früher lange absolut)</a:t>
            </a:r>
            <a:br>
              <a:rPr lang="de-DE" sz="1200" dirty="0"/>
            </a:br>
            <a:r>
              <a:rPr lang="de-DE" sz="1200" dirty="0"/>
              <a:t>		z.B. unser Bildschirm hätte eine Auflösung von 96px/</a:t>
            </a:r>
            <a:r>
              <a:rPr lang="de-DE" sz="1200" dirty="0" err="1"/>
              <a:t>inch</a:t>
            </a:r>
            <a:r>
              <a:rPr lang="de-DE" sz="1200" dirty="0"/>
              <a:t> =&gt; 254mm/96px</a:t>
            </a:r>
            <a:br>
              <a:rPr lang="de-DE" sz="1200" dirty="0"/>
            </a:br>
            <a:r>
              <a:rPr lang="de-DE" sz="1200" dirty="0"/>
              <a:t>		</a:t>
            </a:r>
            <a:r>
              <a:rPr lang="de-DE" sz="1200" dirty="0">
                <a:sym typeface="Wingdings"/>
              </a:rPr>
              <a:t> unformatierter Text innerhalb vom Body-Tag hat 16px.</a:t>
            </a:r>
            <a:endParaRPr lang="de-DE" sz="1200" dirty="0"/>
          </a:p>
          <a:p>
            <a:pPr>
              <a:spcAft>
                <a:spcPts val="1200"/>
              </a:spcAft>
            </a:pPr>
            <a:r>
              <a:rPr lang="de-DE" sz="1200" dirty="0"/>
              <a:t>em		relative Grösse zur jeweiligen Schriftgrösse vom Element </a:t>
            </a:r>
            <a:br>
              <a:rPr lang="de-DE" sz="1200" dirty="0"/>
            </a:br>
            <a:r>
              <a:rPr lang="de-DE" sz="1200" dirty="0"/>
              <a:t>		(1em = size of the current font-size of the element itself)</a:t>
            </a:r>
          </a:p>
          <a:p>
            <a:pPr>
              <a:spcAft>
                <a:spcPts val="1200"/>
              </a:spcAft>
            </a:pPr>
            <a:r>
              <a:rPr lang="de-DE" sz="1200" dirty="0" err="1"/>
              <a:t>rem</a:t>
            </a:r>
            <a:r>
              <a:rPr lang="de-DE" sz="1200" dirty="0"/>
              <a:t>		relative </a:t>
            </a:r>
            <a:r>
              <a:rPr lang="de-DE" sz="1200" dirty="0" err="1"/>
              <a:t>Grösse</a:t>
            </a:r>
            <a:r>
              <a:rPr lang="de-DE" sz="1200" dirty="0"/>
              <a:t> zur jeweiligen </a:t>
            </a:r>
            <a:r>
              <a:rPr lang="de-DE" sz="1200" dirty="0" err="1"/>
              <a:t>Schriftgrösse</a:t>
            </a:r>
            <a:r>
              <a:rPr lang="de-DE" sz="1200" dirty="0"/>
              <a:t> von </a:t>
            </a:r>
            <a:r>
              <a:rPr lang="de-DE" sz="1200" dirty="0" err="1"/>
              <a:t>body</a:t>
            </a:r>
            <a:r>
              <a:rPr lang="de-DE" sz="1200" dirty="0"/>
              <a:t>/</a:t>
            </a:r>
            <a:r>
              <a:rPr lang="de-DE" sz="1200" dirty="0" err="1"/>
              <a:t>html</a:t>
            </a:r>
            <a:r>
              <a:rPr lang="de-DE" sz="1200" dirty="0"/>
              <a:t> (</a:t>
            </a:r>
            <a:r>
              <a:rPr lang="de-DE" sz="1200" dirty="0" err="1"/>
              <a:t>root</a:t>
            </a:r>
            <a:r>
              <a:rPr lang="de-DE" sz="1200" dirty="0"/>
              <a:t>)</a:t>
            </a:r>
            <a:br>
              <a:rPr lang="de-DE" sz="1200" dirty="0"/>
            </a:br>
            <a:r>
              <a:rPr lang="de-DE" sz="1200" dirty="0"/>
              <a:t>		(4em = 4 x </a:t>
            </a:r>
            <a:r>
              <a:rPr lang="de-DE" sz="1200" dirty="0" err="1"/>
              <a:t>size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current</a:t>
            </a:r>
            <a:r>
              <a:rPr lang="de-DE" sz="1200" dirty="0"/>
              <a:t> </a:t>
            </a:r>
            <a:r>
              <a:rPr lang="de-DE" sz="1200" dirty="0" err="1"/>
              <a:t>font</a:t>
            </a:r>
            <a:r>
              <a:rPr lang="de-DE" sz="1200" dirty="0"/>
              <a:t>-size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body</a:t>
            </a:r>
            <a:r>
              <a:rPr lang="de-DE" sz="1200" dirty="0"/>
              <a:t>/</a:t>
            </a:r>
            <a:r>
              <a:rPr lang="de-DE" sz="1200" dirty="0" err="1"/>
              <a:t>html</a:t>
            </a:r>
            <a:r>
              <a:rPr lang="de-DE" sz="1200" dirty="0"/>
              <a:t>-Tag</a:t>
            </a:r>
          </a:p>
          <a:p>
            <a:pPr>
              <a:spcAft>
                <a:spcPts val="1200"/>
              </a:spcAft>
            </a:pPr>
            <a:r>
              <a:rPr lang="de-DE" sz="1200" dirty="0"/>
              <a:t>%		relativ zur aktuellen Grösse oder zum Elternelement	</a:t>
            </a:r>
          </a:p>
          <a:p>
            <a:pPr>
              <a:spcAft>
                <a:spcPts val="1200"/>
              </a:spcAft>
            </a:pPr>
            <a:r>
              <a:rPr lang="de-DE" sz="1200" dirty="0"/>
              <a:t>vh		1% of Viewport Height</a:t>
            </a:r>
          </a:p>
          <a:p>
            <a:pPr>
              <a:spcAft>
                <a:spcPts val="1200"/>
              </a:spcAft>
            </a:pPr>
            <a:r>
              <a:rPr lang="de-DE" sz="1200" dirty="0"/>
              <a:t>vw		1% of Viewport Width</a:t>
            </a:r>
          </a:p>
          <a:p>
            <a:pPr>
              <a:spcAft>
                <a:spcPts val="1200"/>
              </a:spcAft>
            </a:pPr>
            <a:br>
              <a:rPr lang="de-DE" sz="1200" dirty="0"/>
            </a:br>
            <a:br>
              <a:rPr lang="de-DE" sz="1200" dirty="0"/>
            </a:br>
            <a:endParaRPr lang="de-DE" sz="1200" dirty="0">
              <a:sym typeface="Wingding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0599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7066" y="2756631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HAUSAUFGABEN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032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Hausaufgaben auf nächste Woche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NEUSTES WISSEN ERARBEITEN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44039" y="1495389"/>
            <a:ext cx="8142761" cy="276999"/>
          </a:xfrm>
          <a:solidFill>
            <a:srgbClr val="FFC814"/>
          </a:solidFill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e-DE" sz="1200" dirty="0"/>
              <a:t>Auftrag 1 </a:t>
            </a:r>
            <a:r>
              <a:rPr lang="mr-IN" sz="1200" dirty="0"/>
              <a:t>–</a:t>
            </a:r>
            <a:r>
              <a:rPr lang="de-DE" sz="1200" dirty="0"/>
              <a:t> Marktanteile Browser </a:t>
            </a:r>
          </a:p>
        </p:txBody>
      </p:sp>
      <p:sp>
        <p:nvSpPr>
          <p:cNvPr id="11" name="Textplatzhalter 2"/>
          <p:cNvSpPr txBox="1">
            <a:spLocks/>
          </p:cNvSpPr>
          <p:nvPr/>
        </p:nvSpPr>
        <p:spPr>
          <a:xfrm>
            <a:off x="544039" y="1772387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Ermittle die gegenwärtigen Marktanteile der Browser nach Schweiz, Europa, Weltweit sowie nach Betriebssystemen. </a:t>
            </a: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544039" y="2094752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Auftrag 2 </a:t>
            </a:r>
            <a:r>
              <a:rPr lang="mr-IN" sz="1200" dirty="0"/>
              <a:t>–</a:t>
            </a:r>
            <a:r>
              <a:rPr lang="de-CH" sz="1200" dirty="0"/>
              <a:t> Verhältnis von Anfragen über Desktop und Mobile Geräte  </a:t>
            </a:r>
            <a:r>
              <a:rPr lang="de-DE" sz="1200" dirty="0"/>
              <a:t> </a:t>
            </a:r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544039" y="2371751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Ermittle oben erwähntes Verhältnis in der Schweiz, in Europa und global.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44038" y="5284177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Bitte Ergebnisse auf max. 3 </a:t>
            </a:r>
            <a:r>
              <a:rPr lang="de-DE" sz="1200" dirty="0" err="1"/>
              <a:t>Slides</a:t>
            </a:r>
            <a:r>
              <a:rPr lang="de-DE" sz="1200" dirty="0"/>
              <a:t> mit Präsentation von max. 3 Minuten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44039" y="2708229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Auftrag 3 </a:t>
            </a:r>
            <a:r>
              <a:rPr lang="mr-IN" sz="1200" dirty="0"/>
              <a:t>–</a:t>
            </a:r>
            <a:r>
              <a:rPr lang="de-CH" sz="1200" dirty="0"/>
              <a:t> Demographische Nutzungsdaten</a:t>
            </a:r>
            <a:endParaRPr lang="de-DE" sz="1200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44039" y="2985228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Ermittle oben erwähnte Daten im Hinblick auf Altersklassen nach Browsern. Schweiz/Europa/Global 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44039" y="3308062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Auftrag 4 </a:t>
            </a:r>
            <a:r>
              <a:rPr lang="mr-IN" sz="1200" dirty="0"/>
              <a:t>–</a:t>
            </a:r>
            <a:r>
              <a:rPr lang="de-CH" sz="1200" dirty="0"/>
              <a:t> HTML5. Finde heraus, ab welcher Version die gängigsten Browser HTML5 generell unterstützen.</a:t>
            </a:r>
            <a:endParaRPr lang="de-DE" sz="1200" dirty="0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544039" y="3585061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Ermittle oben erwähnte Daten im Hinblick auf Altersklassen nach Browsern. 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544039" y="3926091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Auftrag 5 </a:t>
            </a:r>
            <a:r>
              <a:rPr lang="mr-IN" sz="1200" dirty="0"/>
              <a:t>–</a:t>
            </a:r>
            <a:r>
              <a:rPr lang="de-CH" sz="1200" dirty="0"/>
              <a:t> </a:t>
            </a:r>
            <a:r>
              <a:rPr lang="de-CH" sz="1200" dirty="0" err="1"/>
              <a:t>Doctypes</a:t>
            </a:r>
            <a:r>
              <a:rPr lang="de-CH" sz="1200" dirty="0"/>
              <a:t>: HTML5, HTML 4.01 und XHTML  </a:t>
            </a:r>
            <a:endParaRPr lang="de-DE" sz="1200" dirty="0"/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544039" y="4203091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Ermittle den aktuellen Stand in Bezug auf ihre Verbreitung. 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544039" y="4536266"/>
            <a:ext cx="8142761" cy="276999"/>
          </a:xfrm>
          <a:prstGeom prst="rect">
            <a:avLst/>
          </a:prstGeom>
          <a:solidFill>
            <a:srgbClr val="FFC814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Auftrag 6 </a:t>
            </a:r>
            <a:r>
              <a:rPr lang="mr-IN" sz="1200" dirty="0"/>
              <a:t>–</a:t>
            </a:r>
            <a:r>
              <a:rPr lang="de-DE" sz="1200" dirty="0"/>
              <a:t> Legacy: früher waren </a:t>
            </a:r>
            <a:r>
              <a:rPr lang="de-CH" sz="1200" dirty="0"/>
              <a:t>Framesets und </a:t>
            </a:r>
            <a:r>
              <a:rPr lang="de-CH" sz="1200" dirty="0" err="1"/>
              <a:t>Tables</a:t>
            </a:r>
            <a:r>
              <a:rPr lang="de-CH" sz="1200" dirty="0"/>
              <a:t> für ganze Websites verwendet worden. </a:t>
            </a:r>
            <a:endParaRPr lang="de-DE" sz="1200" dirty="0"/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544039" y="4813265"/>
            <a:ext cx="814276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/>
              <a:buNone/>
            </a:pPr>
            <a:r>
              <a:rPr lang="de-DE" sz="1200" dirty="0"/>
              <a:t>Zeige ein kleines Frameset (Quellcode und gerendert) und ermittle, warum sie fast nicht mehr anzutreffen sind. 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703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45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REPETITION / SPRACHEN / STATISCHE WEBSITE / SYNTAX / GRUNDGERÜST / TAGS AUFGABE / QUELLCODE und DOM /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1624092" y="4500160"/>
            <a:ext cx="1707221" cy="40011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000" dirty="0">
                <a:cs typeface="Arial"/>
              </a:rPr>
              <a:t>Klasse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9758444" y="436253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_blank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9787581" y="528478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color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>
          <a:xfrm>
            <a:off x="11980903" y="1624726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position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9373880" y="2383252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linear-gradient</a:t>
            </a: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12328099" y="234194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overlfow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10740451" y="5054534"/>
            <a:ext cx="225286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text-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decoration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11324990" y="327828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relativer Pfad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11396548" y="4177014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@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 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url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9633341" y="320380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WOFF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11043511" y="876332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&lt;link ... &gt;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492831" y="1613810"/>
            <a:ext cx="8193969" cy="50395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Die Spezifität bezüglich CSS-</a:t>
            </a:r>
            <a:r>
              <a:rPr lang="de-DE" sz="1100" dirty="0" err="1"/>
              <a:t>Selektoren</a:t>
            </a:r>
            <a:r>
              <a:rPr lang="de-DE" sz="1100" dirty="0"/>
              <a:t> und Schreibweisen nimmt in folgender Reihenfolge zu: 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Welche </a:t>
            </a:r>
            <a:r>
              <a:rPr lang="de-DE" sz="1100" dirty="0" err="1"/>
              <a:t>Eindindungsmöglichkeiten</a:t>
            </a:r>
            <a:r>
              <a:rPr lang="de-DE" sz="1100" dirty="0"/>
              <a:t> gibt es für CSS?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Was ist der Unterschied zwischen </a:t>
            </a:r>
            <a:r>
              <a:rPr lang="de-DE" sz="1100" dirty="0" err="1"/>
              <a:t>id</a:t>
            </a:r>
            <a:r>
              <a:rPr lang="de-DE" sz="1100" dirty="0"/>
              <a:t>= und </a:t>
            </a:r>
            <a:r>
              <a:rPr lang="de-DE" sz="1100" dirty="0" err="1"/>
              <a:t>class</a:t>
            </a:r>
            <a:r>
              <a:rPr lang="de-DE" sz="1100" dirty="0"/>
              <a:t>= bezüglich CSS und nenne typischen Anwendungsfälle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Was sind Pseudoklassen?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Was sind Pseudoelemente?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Welche Media </a:t>
            </a:r>
            <a:r>
              <a:rPr lang="de-DE" sz="1100" dirty="0" err="1"/>
              <a:t>Types</a:t>
            </a:r>
            <a:r>
              <a:rPr lang="de-DE" sz="1100" dirty="0"/>
              <a:t> bezüglich CSS gibt es?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Welche </a:t>
            </a:r>
            <a:r>
              <a:rPr lang="de-DE" sz="1100" dirty="0" err="1"/>
              <a:t>Masseinheiten</a:t>
            </a:r>
            <a:r>
              <a:rPr lang="de-DE" sz="1100" dirty="0"/>
              <a:t> gibt es?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Welch </a:t>
            </a:r>
            <a:r>
              <a:rPr lang="de-DE" sz="1100" dirty="0" err="1"/>
              <a:t>Masseinheiten</a:t>
            </a:r>
            <a:r>
              <a:rPr lang="de-DE" sz="1100" dirty="0"/>
              <a:t> gibt es in CSS?</a:t>
            </a:r>
          </a:p>
          <a:p>
            <a:pPr>
              <a:lnSpc>
                <a:spcPct val="25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100" dirty="0"/>
              <a:t>Ganz generell: welche Eigenschaften werden eher vererbt, welche nicht?</a:t>
            </a:r>
            <a:br>
              <a:rPr lang="de-DE" sz="1000" dirty="0"/>
            </a:br>
            <a:endParaRPr lang="de-DE" sz="1000" dirty="0"/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9879563" y="374342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border</a:t>
            </a:r>
            <a:r>
              <a:rPr lang="de-DE" sz="2000" dirty="0">
                <a:solidFill>
                  <a:prstClr val="black"/>
                </a:solidFill>
                <a:cs typeface="Arial"/>
              </a:rPr>
              <a:t>-radius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9779509" y="1179305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!</a:t>
            </a:r>
            <a:r>
              <a:rPr lang="de-DE" sz="2000" dirty="0" err="1">
                <a:solidFill>
                  <a:prstClr val="black"/>
                </a:solidFill>
                <a:cs typeface="Arial"/>
              </a:rPr>
              <a:t>important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0455654" y="2739586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 err="1">
                <a:solidFill>
                  <a:prstClr val="black"/>
                </a:solidFill>
                <a:cs typeface="Arial"/>
              </a:rPr>
              <a:t>display</a:t>
            </a:r>
            <a:endParaRPr lang="de-DE" sz="20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9717578" y="16509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2115697" y="3179618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Attribut</a:t>
            </a:r>
          </a:p>
        </p:txBody>
      </p:sp>
      <p:sp>
        <p:nvSpPr>
          <p:cNvPr id="27" name="Titel 3"/>
          <p:cNvSpPr>
            <a:spLocks noGrp="1"/>
          </p:cNvSpPr>
          <p:nvPr>
            <p:ph type="title"/>
          </p:nvPr>
        </p:nvSpPr>
        <p:spPr>
          <a:xfrm>
            <a:off x="457199" y="512096"/>
            <a:ext cx="8686801" cy="523220"/>
          </a:xfrm>
        </p:spPr>
        <p:txBody>
          <a:bodyPr/>
          <a:lstStyle/>
          <a:p>
            <a:pPr algn="l"/>
            <a:r>
              <a:rPr lang="de-DE" dirty="0"/>
              <a:t>KLEINE REKAPITULATION II ZU </a:t>
            </a:r>
          </a:p>
        </p:txBody>
      </p:sp>
      <p:sp>
        <p:nvSpPr>
          <p:cNvPr id="28" name="Textplatzhalter 2"/>
          <p:cNvSpPr txBox="1">
            <a:spLocks/>
          </p:cNvSpPr>
          <p:nvPr/>
        </p:nvSpPr>
        <p:spPr>
          <a:xfrm>
            <a:off x="9869978" y="180334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75000"/>
                </a:prstClr>
              </a:buClr>
              <a:buFont typeface="Arial"/>
              <a:buNone/>
            </a:pPr>
            <a:r>
              <a:rPr lang="de-DE" sz="2000" dirty="0">
                <a:solidFill>
                  <a:prstClr val="black"/>
                </a:solidFill>
                <a:cs typeface="Arial"/>
              </a:rPr>
              <a:t>ID</a:t>
            </a:r>
          </a:p>
        </p:txBody>
      </p:sp>
      <p:sp>
        <p:nvSpPr>
          <p:cNvPr id="57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dirty="0">
                <a:cs typeface="Arial"/>
              </a:rPr>
              <a:t>Repetition ist die Mutter aller Fertigkeiten</a:t>
            </a:r>
            <a:endParaRPr lang="de-DE" dirty="0">
              <a:latin typeface="Arial"/>
              <a:cs typeface="Arial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5" y="454384"/>
            <a:ext cx="936930" cy="562158"/>
          </a:xfrm>
          <a:prstGeom prst="rect">
            <a:avLst/>
          </a:prstGeom>
        </p:spPr>
      </p:pic>
      <p:sp>
        <p:nvSpPr>
          <p:cNvPr id="26" name="Textplatzhalter 2"/>
          <p:cNvSpPr txBox="1">
            <a:spLocks/>
          </p:cNvSpPr>
          <p:nvPr/>
        </p:nvSpPr>
        <p:spPr>
          <a:xfrm>
            <a:off x="-8528506" y="1379360"/>
            <a:ext cx="8193969" cy="50680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ist ein Browser im Web?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ist der Unterschied zwischen XHTML und HTML5?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Programmiersprachen vs. Auszeichnungssprache </a:t>
            </a:r>
            <a:r>
              <a:rPr lang="mr-IN" sz="1000" dirty="0"/>
              <a:t>–</a:t>
            </a:r>
            <a:r>
              <a:rPr lang="de-DE" sz="1000" dirty="0"/>
              <a:t> wie hältst Du sie auseinander?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Statische Website </a:t>
            </a:r>
            <a:r>
              <a:rPr lang="mr-IN" sz="1000" dirty="0"/>
              <a:t>–</a:t>
            </a:r>
            <a:r>
              <a:rPr lang="de-DE" sz="1000" dirty="0"/>
              <a:t> was verstehst Du darunter?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Was verstehst Du unter Syntax beim Code schreiben?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Aus was kann ein HTML-Tag bestehen?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Welche HTML-Tags muss man in HTML5 nicht mehr zwangsläufig mit / </a:t>
            </a:r>
            <a:r>
              <a:rPr lang="de-DE" sz="1000" dirty="0" err="1"/>
              <a:t>schliessen</a:t>
            </a:r>
            <a:r>
              <a:rPr lang="de-DE" sz="1000" dirty="0"/>
              <a:t>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Auf was achtest Du bei der Ladereihenfolge von CSS-Stilvorlagen?</a:t>
            </a:r>
          </a:p>
          <a:p>
            <a:pPr>
              <a:lnSpc>
                <a:spcPct val="300000"/>
              </a:lnSpc>
              <a:spcBef>
                <a:spcPts val="840"/>
              </a:spcBef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rabicPeriod"/>
            </a:pPr>
            <a:r>
              <a:rPr lang="de-DE" sz="1000" dirty="0"/>
              <a:t>Erläutere den Begriff Semantik in Bezug auf HTML. </a:t>
            </a:r>
          </a:p>
        </p:txBody>
      </p:sp>
    </p:spTree>
    <p:extLst>
      <p:ext uri="{BB962C8B-B14F-4D97-AF65-F5344CB8AC3E}">
        <p14:creationId xmlns:p14="http://schemas.microsoft.com/office/powerpoint/2010/main" val="323550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FARBCODES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Möglichkeiten für einen Farbwert im CSS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HEX und RGB Code für </a:t>
            </a:r>
            <a:r>
              <a:rPr lang="de-DE" dirty="0" err="1"/>
              <a:t>farben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531911" y="1753798"/>
            <a:ext cx="3875993" cy="276999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CH" sz="1200" dirty="0"/>
              <a:t>HEXADEZIMALER CODE&lt;</a:t>
            </a:r>
          </a:p>
        </p:txBody>
      </p:sp>
      <p:sp>
        <p:nvSpPr>
          <p:cNvPr id="7" name="Textplatzhalter 8"/>
          <p:cNvSpPr txBox="1">
            <a:spLocks/>
          </p:cNvSpPr>
          <p:nvPr/>
        </p:nvSpPr>
        <p:spPr>
          <a:xfrm>
            <a:off x="4895851" y="1753798"/>
            <a:ext cx="3930632" cy="276999"/>
          </a:xfrm>
          <a:prstGeom prst="rect">
            <a:avLst/>
          </a:prstGeom>
          <a:solidFill>
            <a:srgbClr val="FFC814"/>
          </a:solidFill>
          <a:ln>
            <a:solidFill>
              <a:srgbClr val="7F7F7F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1200" dirty="0"/>
              <a:t>RGB CODE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93972" y="4692606"/>
            <a:ext cx="662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zur Nachlese:	</a:t>
            </a:r>
            <a:r>
              <a:rPr lang="de-CH" sz="1200" dirty="0" err="1"/>
              <a:t>https://de.wikipedia.org/wiki/Webfarbe</a:t>
            </a:r>
            <a:endParaRPr lang="de-CH" sz="1200" dirty="0"/>
          </a:p>
          <a:p>
            <a:r>
              <a:rPr lang="de-CH" sz="1200" dirty="0"/>
              <a:t>zur Umrechnen:  	</a:t>
            </a:r>
            <a:r>
              <a:rPr lang="de-CH" sz="1200" dirty="0" err="1"/>
              <a:t>http://html-color-codes.info/webfarben_hexcodes</a:t>
            </a:r>
            <a:r>
              <a:rPr lang="de-CH" sz="1200" dirty="0"/>
              <a:t>/</a:t>
            </a:r>
          </a:p>
          <a:p>
            <a:r>
              <a:rPr lang="de-CH" sz="1200" dirty="0"/>
              <a:t>	                  	</a:t>
            </a:r>
            <a:r>
              <a:rPr lang="de-CH" sz="1200" dirty="0" err="1"/>
              <a:t>http://www.colorspire.com/rgb-color-wheel</a:t>
            </a:r>
            <a:r>
              <a:rPr lang="de-CH" sz="1200" dirty="0"/>
              <a:t>/</a:t>
            </a:r>
          </a:p>
          <a:p>
            <a:r>
              <a:rPr lang="de-CH" sz="1200" dirty="0"/>
              <a:t>                               	in den Graphik-Programmen / </a:t>
            </a:r>
            <a:r>
              <a:rPr lang="de-CH" sz="1200" dirty="0" err="1"/>
              <a:t>Brackets</a:t>
            </a:r>
            <a:endParaRPr lang="de-CH" sz="1200" dirty="0"/>
          </a:p>
        </p:txBody>
      </p:sp>
      <p:sp>
        <p:nvSpPr>
          <p:cNvPr id="10" name="Textplatzhalter 8"/>
          <p:cNvSpPr txBox="1">
            <a:spLocks/>
          </p:cNvSpPr>
          <p:nvPr/>
        </p:nvSpPr>
        <p:spPr>
          <a:xfrm>
            <a:off x="531911" y="2030797"/>
            <a:ext cx="3875993" cy="23126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 err="1"/>
              <a:t>color</a:t>
            </a:r>
            <a:r>
              <a:rPr lang="de-CH" sz="1200" dirty="0"/>
              <a:t>: </a:t>
            </a:r>
            <a:r>
              <a:rPr lang="de-CH" sz="1200" b="1" dirty="0"/>
              <a:t>#</a:t>
            </a:r>
            <a:r>
              <a:rPr lang="de-CH" sz="1200" b="1" dirty="0">
                <a:solidFill>
                  <a:srgbClr val="FF0000"/>
                </a:solidFill>
              </a:rPr>
              <a:t>00</a:t>
            </a:r>
            <a:r>
              <a:rPr lang="de-CH" sz="1200" b="1" dirty="0">
                <a:solidFill>
                  <a:srgbClr val="008000"/>
                </a:solidFill>
              </a:rPr>
              <a:t>00</a:t>
            </a:r>
            <a:r>
              <a:rPr lang="de-CH" sz="1200" b="1" dirty="0">
                <a:solidFill>
                  <a:srgbClr val="0000FF"/>
                </a:solidFill>
              </a:rPr>
              <a:t>00</a:t>
            </a:r>
            <a:r>
              <a:rPr lang="de-CH" sz="1200" dirty="0"/>
              <a:t>;  (schwarz)</a:t>
            </a:r>
          </a:p>
          <a:p>
            <a:r>
              <a:rPr lang="de-CH" sz="1200" dirty="0" err="1"/>
              <a:t>color</a:t>
            </a:r>
            <a:r>
              <a:rPr lang="de-CH" sz="1200" dirty="0"/>
              <a:t>: </a:t>
            </a:r>
            <a:r>
              <a:rPr lang="de-CH" sz="1200" b="1" dirty="0"/>
              <a:t>#</a:t>
            </a:r>
            <a:r>
              <a:rPr lang="de-CH" sz="1200" b="1" dirty="0">
                <a:solidFill>
                  <a:srgbClr val="FF0000"/>
                </a:solidFill>
              </a:rPr>
              <a:t>FF</a:t>
            </a:r>
            <a:r>
              <a:rPr lang="de-CH" sz="1200" b="1" dirty="0">
                <a:solidFill>
                  <a:srgbClr val="008000"/>
                </a:solidFill>
              </a:rPr>
              <a:t>FF</a:t>
            </a:r>
            <a:r>
              <a:rPr lang="de-CH" sz="1200" b="1" dirty="0">
                <a:solidFill>
                  <a:srgbClr val="0000FF"/>
                </a:solidFill>
              </a:rPr>
              <a:t>FF</a:t>
            </a:r>
            <a:r>
              <a:rPr lang="de-CH" sz="1200" dirty="0">
                <a:solidFill>
                  <a:srgbClr val="0000FF"/>
                </a:solidFill>
              </a:rPr>
              <a:t>; </a:t>
            </a:r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(weiss)</a:t>
            </a:r>
            <a:b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jede Stelle hat 16 Abstufungen von: </a:t>
            </a:r>
            <a:b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0,1,2,3,4,5,6,7,8,9,A,B,C,D,E,F</a:t>
            </a:r>
            <a:b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CH" sz="1200" b="1" dirty="0">
                <a:solidFill>
                  <a:srgbClr val="FF0000"/>
                </a:solidFill>
              </a:rPr>
              <a:t>16 x 16 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</a:t>
            </a:r>
            <a:r>
              <a:rPr lang="de-CH" sz="1200" b="1" dirty="0">
                <a:solidFill>
                  <a:srgbClr val="008000"/>
                </a:solidFill>
              </a:rPr>
              <a:t>16 x 16 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</a:t>
            </a:r>
            <a:r>
              <a:rPr lang="de-CH" sz="1200" b="1" dirty="0">
                <a:solidFill>
                  <a:srgbClr val="0000FF"/>
                </a:solidFill>
              </a:rPr>
              <a:t>16 x 16 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b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r>
              <a:rPr lang="de-CH" sz="1200" b="1" dirty="0">
                <a:solidFill>
                  <a:srgbClr val="FF0000"/>
                </a:solidFill>
              </a:rPr>
              <a:t>256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x    </a:t>
            </a:r>
            <a:r>
              <a:rPr lang="de-CH" sz="1200" b="1" dirty="0">
                <a:solidFill>
                  <a:srgbClr val="008000"/>
                </a:solidFill>
              </a:rPr>
              <a:t>256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x    </a:t>
            </a:r>
            <a:r>
              <a:rPr lang="de-CH" sz="1200" b="1" dirty="0">
                <a:solidFill>
                  <a:srgbClr val="3366FF"/>
                </a:solidFill>
              </a:rPr>
              <a:t>256</a:t>
            </a:r>
            <a:r>
              <a:rPr lang="de-CH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=  16,7 Mio. Farben</a:t>
            </a:r>
          </a:p>
          <a:p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keine Transparenzangaben</a:t>
            </a:r>
            <a:b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de-CH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platzhalter 8"/>
          <p:cNvSpPr txBox="1">
            <a:spLocks/>
          </p:cNvSpPr>
          <p:nvPr/>
        </p:nvSpPr>
        <p:spPr>
          <a:xfrm>
            <a:off x="4895850" y="2030797"/>
            <a:ext cx="3930632" cy="14055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200" dirty="0" err="1"/>
              <a:t>color</a:t>
            </a:r>
            <a:r>
              <a:rPr lang="de-CH" sz="1200" dirty="0"/>
              <a:t>: </a:t>
            </a:r>
            <a:r>
              <a:rPr lang="de-CH" sz="1200" b="1" dirty="0" err="1"/>
              <a:t>rgba</a:t>
            </a:r>
            <a:r>
              <a:rPr lang="de-CH" sz="1200" b="1" dirty="0"/>
              <a:t>(</a:t>
            </a:r>
            <a:r>
              <a:rPr lang="de-CH" sz="1200" b="1" dirty="0">
                <a:solidFill>
                  <a:srgbClr val="FF0000"/>
                </a:solidFill>
              </a:rPr>
              <a:t>255</a:t>
            </a:r>
            <a:r>
              <a:rPr lang="de-CH" sz="1200" b="1" dirty="0"/>
              <a:t>, </a:t>
            </a:r>
            <a:r>
              <a:rPr lang="de-CH" sz="1200" b="1" dirty="0">
                <a:solidFill>
                  <a:srgbClr val="008000"/>
                </a:solidFill>
              </a:rPr>
              <a:t>0</a:t>
            </a:r>
            <a:r>
              <a:rPr lang="de-CH" sz="1200" b="1" dirty="0"/>
              <a:t>, </a:t>
            </a:r>
            <a:r>
              <a:rPr lang="de-CH" sz="1200" b="1" dirty="0">
                <a:solidFill>
                  <a:srgbClr val="0000FF"/>
                </a:solidFill>
              </a:rPr>
              <a:t>0</a:t>
            </a:r>
            <a:r>
              <a:rPr lang="de-CH" sz="1200" b="1" dirty="0"/>
              <a:t>, 0.3)</a:t>
            </a:r>
            <a:r>
              <a:rPr lang="de-CH" sz="1200" dirty="0"/>
              <a:t>;</a:t>
            </a:r>
          </a:p>
          <a:p>
            <a:pPr marL="0" indent="0">
              <a:buNone/>
            </a:pPr>
            <a:br>
              <a:rPr lang="de-CH" sz="1200" dirty="0"/>
            </a:br>
            <a:r>
              <a:rPr lang="de-CH" sz="1200" dirty="0"/>
              <a:t>          0 </a:t>
            </a:r>
            <a:r>
              <a:rPr lang="mr-IN" sz="1200" dirty="0"/>
              <a:t>–</a:t>
            </a:r>
            <a:r>
              <a:rPr lang="de-CH" sz="1200" dirty="0"/>
              <a:t> 255 =&gt; 256       𝜶-Kanal: </a:t>
            </a:r>
            <a:br>
              <a:rPr lang="de-CH" sz="1200" dirty="0"/>
            </a:br>
            <a:r>
              <a:rPr lang="de-CH" sz="1200" dirty="0"/>
              <a:t>                                         0 (transparent) </a:t>
            </a:r>
            <a:r>
              <a:rPr lang="mr-IN" sz="1200" dirty="0"/>
              <a:t>–</a:t>
            </a:r>
            <a:r>
              <a:rPr lang="de-CH" sz="1200" dirty="0"/>
              <a:t> 1 (deckend)</a:t>
            </a:r>
          </a:p>
          <a:p>
            <a:pPr marL="0" indent="0">
              <a:buNone/>
            </a:pPr>
            <a:endParaRPr lang="de-CH" sz="1200" dirty="0"/>
          </a:p>
          <a:p>
            <a:r>
              <a:rPr lang="de-CH" sz="1200" dirty="0" err="1"/>
              <a:t>color</a:t>
            </a:r>
            <a:r>
              <a:rPr lang="de-CH" sz="1200" dirty="0"/>
              <a:t>: </a:t>
            </a:r>
            <a:r>
              <a:rPr lang="de-CH" sz="1200" b="1" dirty="0" err="1"/>
              <a:t>rgba</a:t>
            </a:r>
            <a:r>
              <a:rPr lang="de-CH" sz="1200" b="1" dirty="0"/>
              <a:t>(</a:t>
            </a:r>
            <a:r>
              <a:rPr lang="de-CH" sz="1200" b="1" dirty="0">
                <a:solidFill>
                  <a:srgbClr val="FF0000"/>
                </a:solidFill>
              </a:rPr>
              <a:t>100%</a:t>
            </a:r>
            <a:r>
              <a:rPr lang="de-CH" sz="1200" b="1" dirty="0"/>
              <a:t>, </a:t>
            </a:r>
            <a:r>
              <a:rPr lang="de-CH" sz="1200" b="1" dirty="0">
                <a:solidFill>
                  <a:srgbClr val="008000"/>
                </a:solidFill>
              </a:rPr>
              <a:t>0%</a:t>
            </a:r>
            <a:r>
              <a:rPr lang="de-CH" sz="1200" b="1" dirty="0"/>
              <a:t>, </a:t>
            </a:r>
            <a:r>
              <a:rPr lang="de-CH" sz="1200" b="1" dirty="0">
                <a:solidFill>
                  <a:srgbClr val="0000FF"/>
                </a:solidFill>
              </a:rPr>
              <a:t>0%</a:t>
            </a:r>
            <a:r>
              <a:rPr lang="de-CH" sz="1200" b="1" dirty="0"/>
              <a:t>, 0.3)</a:t>
            </a:r>
            <a:r>
              <a:rPr lang="de-CH" sz="1200" dirty="0"/>
              <a:t>;</a:t>
            </a:r>
          </a:p>
          <a:p>
            <a:pPr marL="0" indent="0">
              <a:buNone/>
            </a:pPr>
            <a:r>
              <a:rPr lang="de-CH" sz="1200" dirty="0"/>
              <a:t>      </a:t>
            </a:r>
          </a:p>
        </p:txBody>
      </p:sp>
      <p:pic>
        <p:nvPicPr>
          <p:cNvPr id="12" name="Bild 11" descr="Imag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06" y="3734916"/>
            <a:ext cx="2756293" cy="2756293"/>
          </a:xfrm>
          <a:prstGeom prst="rect">
            <a:avLst/>
          </a:prstGeom>
        </p:spPr>
      </p:pic>
      <p:sp>
        <p:nvSpPr>
          <p:cNvPr id="13" name="Geschweifte Klammer rechts 12"/>
          <p:cNvSpPr/>
          <p:nvPr/>
        </p:nvSpPr>
        <p:spPr>
          <a:xfrm rot="5400000">
            <a:off x="1963829" y="2070247"/>
            <a:ext cx="160101" cy="2145207"/>
          </a:xfrm>
          <a:prstGeom prst="rightBrace">
            <a:avLst>
              <a:gd name="adj1" fmla="val 8333"/>
              <a:gd name="adj2" fmla="val 96146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4" name="Geschweifte Klammer rechts 13"/>
          <p:cNvSpPr/>
          <p:nvPr/>
        </p:nvSpPr>
        <p:spPr>
          <a:xfrm rot="5400000">
            <a:off x="1158024" y="3249564"/>
            <a:ext cx="160101" cy="533603"/>
          </a:xfrm>
          <a:prstGeom prst="rightBrace">
            <a:avLst>
              <a:gd name="adj1" fmla="val 8333"/>
              <a:gd name="adj2" fmla="val 52143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5" name="Geschweifte Klammer rechts 14"/>
          <p:cNvSpPr/>
          <p:nvPr/>
        </p:nvSpPr>
        <p:spPr>
          <a:xfrm rot="5400000">
            <a:off x="1819743" y="3249564"/>
            <a:ext cx="160101" cy="533603"/>
          </a:xfrm>
          <a:prstGeom prst="rightBrace">
            <a:avLst>
              <a:gd name="adj1" fmla="val 8333"/>
              <a:gd name="adj2" fmla="val 52143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6" name="Geschweifte Klammer rechts 15"/>
          <p:cNvSpPr/>
          <p:nvPr/>
        </p:nvSpPr>
        <p:spPr>
          <a:xfrm rot="5400000">
            <a:off x="2492135" y="3249564"/>
            <a:ext cx="160101" cy="533603"/>
          </a:xfrm>
          <a:prstGeom prst="rightBrace">
            <a:avLst>
              <a:gd name="adj1" fmla="val 8333"/>
              <a:gd name="adj2" fmla="val 52143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7" name="Geschweifte Klammer rechts 16"/>
          <p:cNvSpPr/>
          <p:nvPr/>
        </p:nvSpPr>
        <p:spPr>
          <a:xfrm rot="5400000">
            <a:off x="6224960" y="2200563"/>
            <a:ext cx="107631" cy="241050"/>
          </a:xfrm>
          <a:prstGeom prst="rightBrace">
            <a:avLst>
              <a:gd name="adj1" fmla="val 8333"/>
              <a:gd name="adj2" fmla="val 50374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8" name="Geschweifte Klammer rechts 17"/>
          <p:cNvSpPr/>
          <p:nvPr/>
        </p:nvSpPr>
        <p:spPr>
          <a:xfrm rot="5400000">
            <a:off x="6838765" y="2200564"/>
            <a:ext cx="107631" cy="241050"/>
          </a:xfrm>
          <a:prstGeom prst="rightBrace">
            <a:avLst>
              <a:gd name="adj1" fmla="val 8333"/>
              <a:gd name="adj2" fmla="val 50374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895851" y="3624863"/>
            <a:ext cx="361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additives Farbsystem: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36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9389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INLINE- UND BLOCKELEMENTE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3" y="2915348"/>
            <a:ext cx="8911168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SPRACHEN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920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Default-Werte von </a:t>
            </a:r>
            <a:r>
              <a:rPr lang="de-DE" dirty="0" err="1"/>
              <a:t>display</a:t>
            </a:r>
            <a:r>
              <a:rPr lang="de-DE" dirty="0"/>
              <a:t>: _____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INLINE- und BLOCK-ELEMENTE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810807" y="1753798"/>
            <a:ext cx="3875993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CH" sz="1400" b="1" dirty="0"/>
              <a:t>Inline Elemente</a:t>
            </a:r>
          </a:p>
        </p:txBody>
      </p:sp>
      <p:sp>
        <p:nvSpPr>
          <p:cNvPr id="10" name="Textplatzhalter 8"/>
          <p:cNvSpPr txBox="1">
            <a:spLocks/>
          </p:cNvSpPr>
          <p:nvPr/>
        </p:nvSpPr>
        <p:spPr>
          <a:xfrm>
            <a:off x="4810807" y="2054536"/>
            <a:ext cx="3875993" cy="23794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400" dirty="0"/>
              <a:t>Normalerweise textbasierte Elemente: </a:t>
            </a:r>
            <a:br>
              <a:rPr lang="de-CH" sz="1400" dirty="0"/>
            </a:br>
            <a:r>
              <a:rPr lang="de-CH" sz="1400" dirty="0"/>
              <a:t>span, a, </a:t>
            </a:r>
            <a:r>
              <a:rPr lang="de-CH" sz="1400" dirty="0" err="1"/>
              <a:t>em</a:t>
            </a:r>
            <a:r>
              <a:rPr lang="de-CH" sz="1400" dirty="0"/>
              <a:t>, b, </a:t>
            </a:r>
            <a:r>
              <a:rPr lang="de-CH" sz="1400" dirty="0" err="1"/>
              <a:t>cite</a:t>
            </a:r>
            <a:r>
              <a:rPr lang="de-CH" sz="1400" dirty="0"/>
              <a:t>, </a:t>
            </a:r>
            <a:r>
              <a:rPr lang="de-CH" sz="1400" dirty="0" err="1"/>
              <a:t>code</a:t>
            </a:r>
            <a:r>
              <a:rPr lang="de-CH" sz="1400" dirty="0"/>
              <a:t>, strong, </a:t>
            </a:r>
            <a:r>
              <a:rPr lang="de-CH" sz="1400" dirty="0" err="1"/>
              <a:t>label</a:t>
            </a:r>
            <a:endParaRPr lang="de-CH" sz="1400" dirty="0"/>
          </a:p>
          <a:p>
            <a:r>
              <a:rPr lang="de-CH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Ingorieren</a:t>
            </a:r>
            <a:r>
              <a:rPr lang="de-CH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CH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width</a:t>
            </a:r>
            <a:r>
              <a:rPr lang="de-CH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</a:t>
            </a:r>
            <a:r>
              <a:rPr lang="de-CH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height</a:t>
            </a:r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-Angaben</a:t>
            </a:r>
            <a:b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(Höhe durch </a:t>
            </a:r>
            <a:r>
              <a:rPr lang="de-CH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line-height</a:t>
            </a:r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r>
              <a:rPr lang="de-CH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Kein Absatz.</a:t>
            </a:r>
          </a:p>
          <a:p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Können auch als "Flusselemente" bezeichnet werden, da sie mitten im (Text)-Fluss auftauchen können.</a:t>
            </a:r>
          </a:p>
          <a:p>
            <a:endParaRPr lang="de-CH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platzhalter 8"/>
          <p:cNvSpPr txBox="1">
            <a:spLocks/>
          </p:cNvSpPr>
          <p:nvPr/>
        </p:nvSpPr>
        <p:spPr>
          <a:xfrm>
            <a:off x="597470" y="1753798"/>
            <a:ext cx="3875993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CH" sz="1400" b="1" dirty="0"/>
              <a:t>Block Elemente</a:t>
            </a:r>
          </a:p>
        </p:txBody>
      </p:sp>
      <p:sp>
        <p:nvSpPr>
          <p:cNvPr id="12" name="Textplatzhalter 8"/>
          <p:cNvSpPr txBox="1">
            <a:spLocks/>
          </p:cNvSpPr>
          <p:nvPr/>
        </p:nvSpPr>
        <p:spPr>
          <a:xfrm>
            <a:off x="597470" y="2054536"/>
            <a:ext cx="3875993" cy="23794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400" dirty="0"/>
              <a:t>Strukturierende Elemente: </a:t>
            </a:r>
            <a:br>
              <a:rPr lang="de-CH" sz="1400" dirty="0"/>
            </a:br>
            <a:r>
              <a:rPr lang="de-CH" sz="1400" dirty="0"/>
              <a:t>div, p, form, </a:t>
            </a:r>
            <a:r>
              <a:rPr lang="de-CH" sz="1400" dirty="0" err="1"/>
              <a:t>ul</a:t>
            </a:r>
            <a:r>
              <a:rPr lang="de-CH" sz="1400" dirty="0"/>
              <a:t> , li, h1, semantische Tags</a:t>
            </a:r>
          </a:p>
          <a:p>
            <a:r>
              <a:rPr lang="de-CH" sz="1400" dirty="0"/>
              <a:t>Werden so </a:t>
            </a:r>
            <a:r>
              <a:rPr lang="de-CH" sz="1400" b="1" dirty="0"/>
              <a:t>breit wie möglich</a:t>
            </a:r>
            <a:r>
              <a:rPr lang="de-CH" sz="1400" dirty="0"/>
              <a:t>, d.h. gleiche Breite wie Eltern (erwirken immer einen Zeilenumbruch)</a:t>
            </a:r>
          </a:p>
          <a:p>
            <a:r>
              <a:rPr lang="de-CH" sz="1400" dirty="0"/>
              <a:t>Werden </a:t>
            </a:r>
            <a:r>
              <a:rPr lang="de-CH" sz="1400" b="1" dirty="0"/>
              <a:t>so hoch wie nötig</a:t>
            </a:r>
            <a:r>
              <a:rPr lang="de-CH" sz="1400" dirty="0"/>
              <a:t>. </a:t>
            </a:r>
          </a:p>
          <a:p>
            <a:r>
              <a:rPr lang="de-CH" sz="1400" dirty="0"/>
              <a:t>können </a:t>
            </a:r>
            <a:r>
              <a:rPr lang="de-CH" sz="1400" dirty="0" err="1"/>
              <a:t>padding</a:t>
            </a:r>
            <a:r>
              <a:rPr lang="de-CH" sz="1400" dirty="0"/>
              <a:t> und </a:t>
            </a:r>
            <a:r>
              <a:rPr lang="de-CH" sz="1400" dirty="0" err="1"/>
              <a:t>margin</a:t>
            </a:r>
            <a:r>
              <a:rPr lang="de-CH" sz="1400" dirty="0"/>
              <a:t> Eigenschaften haben</a:t>
            </a:r>
          </a:p>
          <a:p>
            <a:endParaRPr lang="de-CH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50</a:t>
            </a:fld>
            <a:endParaRPr lang="tr-TR"/>
          </a:p>
        </p:txBody>
      </p:sp>
      <p:sp>
        <p:nvSpPr>
          <p:cNvPr id="13" name="Textplatzhalter 8"/>
          <p:cNvSpPr txBox="1">
            <a:spLocks/>
          </p:cNvSpPr>
          <p:nvPr/>
        </p:nvSpPr>
        <p:spPr>
          <a:xfrm>
            <a:off x="597470" y="4600926"/>
            <a:ext cx="8089330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CH" sz="1400" b="1" dirty="0"/>
              <a:t>Inline-Block Elemente</a:t>
            </a:r>
          </a:p>
        </p:txBody>
      </p:sp>
      <p:sp>
        <p:nvSpPr>
          <p:cNvPr id="14" name="Textplatzhalter 8"/>
          <p:cNvSpPr txBox="1">
            <a:spLocks/>
          </p:cNvSpPr>
          <p:nvPr/>
        </p:nvSpPr>
        <p:spPr>
          <a:xfrm>
            <a:off x="597470" y="4901664"/>
            <a:ext cx="8089330" cy="1422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400" dirty="0"/>
              <a:t>Können eine </a:t>
            </a:r>
            <a:r>
              <a:rPr lang="de-CH" sz="1400" b="1" dirty="0"/>
              <a:t>Höhe und Breite </a:t>
            </a:r>
            <a:r>
              <a:rPr lang="de-CH" sz="1400" dirty="0"/>
              <a:t>haben, jedoch </a:t>
            </a:r>
            <a:r>
              <a:rPr lang="de-CH" sz="1400" b="1" dirty="0"/>
              <a:t>keinen Absatz</a:t>
            </a:r>
            <a:r>
              <a:rPr lang="de-CH" sz="1400" dirty="0"/>
              <a:t>. </a:t>
            </a:r>
          </a:p>
          <a:p>
            <a:r>
              <a:rPr lang="de-CH" sz="1400" dirty="0"/>
              <a:t>Können auch </a:t>
            </a:r>
            <a:r>
              <a:rPr lang="de-CH" sz="1400" dirty="0" err="1"/>
              <a:t>margin</a:t>
            </a:r>
            <a:r>
              <a:rPr lang="de-CH" sz="1400" dirty="0"/>
              <a:t> und </a:t>
            </a:r>
            <a:r>
              <a:rPr lang="de-CH" sz="1400" dirty="0" err="1"/>
              <a:t>padding</a:t>
            </a:r>
            <a:r>
              <a:rPr lang="de-CH" sz="1400" dirty="0"/>
              <a:t> enthalten. </a:t>
            </a:r>
          </a:p>
          <a:p>
            <a:r>
              <a:rPr lang="de-CH" sz="1400" dirty="0"/>
              <a:t>&lt;</a:t>
            </a:r>
            <a:r>
              <a:rPr lang="de-CH" sz="1400" dirty="0" err="1"/>
              <a:t>img</a:t>
            </a:r>
            <a:r>
              <a:rPr lang="de-CH" sz="1400" dirty="0"/>
              <a:t> ....&gt; </a:t>
            </a:r>
            <a:r>
              <a:rPr lang="mr-IN" sz="1400" dirty="0"/>
              <a:t>–</a:t>
            </a:r>
            <a:r>
              <a:rPr lang="de-CH" sz="1400" dirty="0"/>
              <a:t> ein typisches Beispiel. </a:t>
            </a:r>
          </a:p>
          <a:p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Sind auch Flusselemente, also können mitten im Fluss </a:t>
            </a:r>
            <a:b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mr-I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z.B. mitten im Text - auftauchen.  </a:t>
            </a:r>
          </a:p>
        </p:txBody>
      </p:sp>
      <p:sp>
        <p:nvSpPr>
          <p:cNvPr id="3" name="Rechteck 2"/>
          <p:cNvSpPr/>
          <p:nvPr/>
        </p:nvSpPr>
        <p:spPr>
          <a:xfrm>
            <a:off x="2856139" y="3863778"/>
            <a:ext cx="1494606" cy="2231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Div A</a:t>
            </a:r>
          </a:p>
        </p:txBody>
      </p:sp>
      <p:sp>
        <p:nvSpPr>
          <p:cNvPr id="15" name="Rechteck 14"/>
          <p:cNvSpPr/>
          <p:nvPr/>
        </p:nvSpPr>
        <p:spPr>
          <a:xfrm>
            <a:off x="2856139" y="4150983"/>
            <a:ext cx="1494606" cy="2231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Div B</a:t>
            </a:r>
          </a:p>
        </p:txBody>
      </p:sp>
      <p:cxnSp>
        <p:nvCxnSpPr>
          <p:cNvPr id="16" name="Gerade Verbindung 15"/>
          <p:cNvCxnSpPr/>
          <p:nvPr/>
        </p:nvCxnSpPr>
        <p:spPr>
          <a:xfrm>
            <a:off x="2856139" y="3795837"/>
            <a:ext cx="0" cy="625928"/>
          </a:xfrm>
          <a:prstGeom prst="line">
            <a:avLst/>
          </a:prstGeom>
          <a:ln>
            <a:solidFill>
              <a:srgbClr val="FF0000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3" y="3765119"/>
            <a:ext cx="2514600" cy="482600"/>
          </a:xfrm>
          <a:prstGeom prst="rect">
            <a:avLst/>
          </a:prstGeom>
        </p:spPr>
      </p:pic>
      <p:cxnSp>
        <p:nvCxnSpPr>
          <p:cNvPr id="19" name="Gerade Verbindung 18"/>
          <p:cNvCxnSpPr/>
          <p:nvPr/>
        </p:nvCxnSpPr>
        <p:spPr>
          <a:xfrm flipH="1">
            <a:off x="6661718" y="4247719"/>
            <a:ext cx="697024" cy="0"/>
          </a:xfrm>
          <a:prstGeom prst="line">
            <a:avLst/>
          </a:prstGeom>
          <a:ln>
            <a:solidFill>
              <a:srgbClr val="FFC000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>
            <a:off x="6356747" y="4126489"/>
            <a:ext cx="348512" cy="0"/>
          </a:xfrm>
          <a:prstGeom prst="line">
            <a:avLst/>
          </a:prstGeom>
          <a:ln>
            <a:solidFill>
              <a:srgbClr val="FFC000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6019290" y="3883625"/>
            <a:ext cx="348512" cy="0"/>
          </a:xfrm>
          <a:prstGeom prst="line">
            <a:avLst/>
          </a:prstGeom>
          <a:ln>
            <a:solidFill>
              <a:srgbClr val="FFC000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>
            <a:off x="6977572" y="3894511"/>
            <a:ext cx="348512" cy="0"/>
          </a:xfrm>
          <a:prstGeom prst="line">
            <a:avLst/>
          </a:prstGeom>
          <a:ln>
            <a:solidFill>
              <a:srgbClr val="FFC000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4"/>
          <a:stretch/>
        </p:blipFill>
        <p:spPr>
          <a:xfrm>
            <a:off x="5904789" y="4988698"/>
            <a:ext cx="2494077" cy="723191"/>
          </a:xfrm>
          <a:prstGeom prst="rect">
            <a:avLst/>
          </a:prstGeom>
        </p:spPr>
      </p:pic>
      <p:cxnSp>
        <p:nvCxnSpPr>
          <p:cNvPr id="23" name="Gerade Verbindung 22"/>
          <p:cNvCxnSpPr/>
          <p:nvPr/>
        </p:nvCxnSpPr>
        <p:spPr>
          <a:xfrm>
            <a:off x="4339859" y="3795837"/>
            <a:ext cx="0" cy="625928"/>
          </a:xfrm>
          <a:prstGeom prst="line">
            <a:avLst/>
          </a:prstGeom>
          <a:ln>
            <a:solidFill>
              <a:srgbClr val="FF0000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75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Du kannst die Default-Werte auch überschreiben: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Property </a:t>
            </a:r>
            <a:r>
              <a:rPr lang="de-DE" dirty="0" err="1"/>
              <a:t>DISPlAY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51</a:t>
            </a:fld>
            <a:endParaRPr lang="tr-TR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7199" y="1801904"/>
            <a:ext cx="8581697" cy="4690515"/>
          </a:xfrm>
        </p:spPr>
        <p:txBody>
          <a:bodyPr/>
          <a:lstStyle/>
          <a:p>
            <a:r>
              <a:rPr lang="de-DE" sz="1800" dirty="0"/>
              <a:t>Default Values und Vererbung:</a:t>
            </a:r>
          </a:p>
          <a:p>
            <a:pPr lvl="1"/>
            <a:r>
              <a:rPr lang="de-DE" sz="1800" dirty="0"/>
              <a:t>HTML-Elemente: http://www.w3schools.com/</a:t>
            </a:r>
            <a:r>
              <a:rPr lang="de-DE" sz="1800" dirty="0" err="1"/>
              <a:t>cssref</a:t>
            </a:r>
            <a:r>
              <a:rPr lang="de-DE" sz="1800" dirty="0"/>
              <a:t>/</a:t>
            </a:r>
            <a:r>
              <a:rPr lang="de-DE" sz="1800" dirty="0" err="1"/>
              <a:t>css_default_values.asp</a:t>
            </a:r>
            <a:endParaRPr lang="de-DE" sz="1800" dirty="0"/>
          </a:p>
          <a:p>
            <a:pPr lvl="1"/>
            <a:r>
              <a:rPr lang="de-DE" sz="1800" dirty="0"/>
              <a:t>CSS-Eigenschaften: https://www.w3.org/TR/CSS21/</a:t>
            </a:r>
            <a:r>
              <a:rPr lang="de-DE" sz="1800" dirty="0" err="1"/>
              <a:t>propidx.html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/>
              <a:t>Mit CSS kann ich jedoch jedem Elemente auch explizit sagen, wie es sich verhalten soll (überschreiben):</a:t>
            </a:r>
          </a:p>
          <a:p>
            <a:pPr lvl="1"/>
            <a:r>
              <a:rPr lang="de-DE" sz="1800" dirty="0" err="1"/>
              <a:t>display</a:t>
            </a:r>
            <a:r>
              <a:rPr lang="de-DE" sz="1800" dirty="0"/>
              <a:t>: inline; </a:t>
            </a:r>
          </a:p>
          <a:p>
            <a:pPr lvl="1"/>
            <a:r>
              <a:rPr lang="de-DE" sz="1800" dirty="0" err="1"/>
              <a:t>display</a:t>
            </a:r>
            <a:r>
              <a:rPr lang="de-DE" sz="1800" dirty="0"/>
              <a:t>: inline-block;</a:t>
            </a:r>
          </a:p>
          <a:p>
            <a:pPr lvl="1"/>
            <a:r>
              <a:rPr lang="de-DE" sz="1800" dirty="0" err="1"/>
              <a:t>display</a:t>
            </a:r>
            <a:r>
              <a:rPr lang="de-DE" sz="1800" dirty="0"/>
              <a:t>: block; </a:t>
            </a:r>
          </a:p>
          <a:p>
            <a:endParaRPr lang="de-DE" sz="1800" dirty="0"/>
          </a:p>
          <a:p>
            <a:r>
              <a:rPr lang="de-DE" sz="1800" dirty="0"/>
              <a:t>Häufig zum Beispiel bei einem Listen-Element:</a:t>
            </a:r>
            <a:br>
              <a:rPr lang="de-DE" sz="1800" dirty="0"/>
            </a:br>
            <a:r>
              <a:rPr lang="de-DE" sz="1800" dirty="0"/>
              <a:t>&lt;</a:t>
            </a:r>
            <a:r>
              <a:rPr lang="de-DE" sz="1800" dirty="0" err="1"/>
              <a:t>ul</a:t>
            </a:r>
            <a:r>
              <a:rPr lang="de-DE" sz="1800" dirty="0"/>
              <a:t>&gt;</a:t>
            </a:r>
            <a:br>
              <a:rPr lang="de-DE" sz="1800" dirty="0"/>
            </a:br>
            <a:r>
              <a:rPr lang="de-DE" sz="1800" dirty="0"/>
              <a:t>		&lt;li&gt;</a:t>
            </a:r>
            <a:r>
              <a:rPr lang="de-DE" sz="1800" dirty="0" err="1"/>
              <a:t>Navipunkt</a:t>
            </a:r>
            <a:r>
              <a:rPr lang="de-DE" sz="1800" dirty="0"/>
              <a:t> 1&lt;/</a:t>
            </a:r>
            <a:r>
              <a:rPr lang="de-DE" sz="1800" dirty="0" err="1"/>
              <a:t>ul</a:t>
            </a:r>
            <a:r>
              <a:rPr lang="de-DE" sz="1800" dirty="0"/>
              <a:t>&gt;</a:t>
            </a:r>
            <a:br>
              <a:rPr lang="de-DE" sz="1800" dirty="0"/>
            </a:br>
            <a:r>
              <a:rPr lang="de-DE" sz="1800" dirty="0"/>
              <a:t>		&lt;li&gt;</a:t>
            </a:r>
            <a:r>
              <a:rPr lang="de-DE" sz="1800" dirty="0" err="1"/>
              <a:t>Navipunkt</a:t>
            </a:r>
            <a:r>
              <a:rPr lang="de-DE" sz="1800" dirty="0"/>
              <a:t> 2&lt;/</a:t>
            </a:r>
            <a:r>
              <a:rPr lang="de-DE" sz="1800" dirty="0" err="1"/>
              <a:t>ul</a:t>
            </a:r>
            <a:r>
              <a:rPr lang="de-DE" sz="1800" dirty="0"/>
              <a:t>&gt;</a:t>
            </a:r>
            <a:br>
              <a:rPr lang="de-DE" sz="1800" dirty="0"/>
            </a:br>
            <a:r>
              <a:rPr lang="de-DE" sz="1800" dirty="0"/>
              <a:t>&lt;/</a:t>
            </a:r>
            <a:r>
              <a:rPr lang="de-DE" sz="1800" dirty="0" err="1"/>
              <a:t>ul</a:t>
            </a:r>
            <a:r>
              <a:rPr lang="de-DE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4643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FLOAT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Blockelement </a:t>
            </a:r>
            <a:r>
              <a:rPr lang="de-DE" dirty="0" err="1"/>
              <a:t>umfliessen</a:t>
            </a:r>
            <a:r>
              <a:rPr lang="de-DE" dirty="0"/>
              <a:t> lassen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CSS FLOAT Für BLOCKELEMENTE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92667" y="1890131"/>
            <a:ext cx="8355296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Umfluss</a:t>
            </a:r>
            <a:r>
              <a:rPr lang="de-CH" b="1" dirty="0"/>
              <a:t> starten: </a:t>
            </a:r>
          </a:p>
          <a:p>
            <a:r>
              <a:rPr lang="de-CH" dirty="0" err="1"/>
              <a:t>float</a:t>
            </a:r>
            <a:r>
              <a:rPr lang="de-CH" dirty="0"/>
              <a:t>: </a:t>
            </a:r>
            <a:r>
              <a:rPr lang="de-CH" dirty="0" err="1"/>
              <a:t>none</a:t>
            </a:r>
            <a:r>
              <a:rPr lang="de-CH" dirty="0"/>
              <a:t> (</a:t>
            </a:r>
            <a:r>
              <a:rPr lang="de-CH" dirty="0" err="1">
                <a:solidFill>
                  <a:srgbClr val="FF0000"/>
                </a:solidFill>
              </a:rPr>
              <a:t>default</a:t>
            </a:r>
            <a:r>
              <a:rPr lang="de-CH" dirty="0"/>
              <a:t>) |</a:t>
            </a:r>
            <a:r>
              <a:rPr lang="de-CH" dirty="0" err="1"/>
              <a:t>left</a:t>
            </a:r>
            <a:r>
              <a:rPr lang="de-CH" dirty="0"/>
              <a:t> | </a:t>
            </a:r>
            <a:r>
              <a:rPr lang="de-CH" dirty="0" err="1"/>
              <a:t>right</a:t>
            </a:r>
            <a:r>
              <a:rPr lang="de-CH" dirty="0"/>
              <a:t>  | </a:t>
            </a:r>
            <a:r>
              <a:rPr lang="de-CH" dirty="0" err="1"/>
              <a:t>inherit</a:t>
            </a:r>
            <a:endParaRPr lang="de-CH" dirty="0"/>
          </a:p>
          <a:p>
            <a:endParaRPr lang="de-CH" dirty="0"/>
          </a:p>
          <a:p>
            <a:r>
              <a:rPr lang="de-CH" b="1" dirty="0" err="1"/>
              <a:t>Umfluss</a:t>
            </a:r>
            <a:r>
              <a:rPr lang="de-CH" b="1" dirty="0"/>
              <a:t> stoppen: </a:t>
            </a:r>
          </a:p>
          <a:p>
            <a:r>
              <a:rPr lang="de-CH" dirty="0" err="1"/>
              <a:t>clear</a:t>
            </a:r>
            <a:r>
              <a:rPr lang="de-CH" dirty="0"/>
              <a:t>: </a:t>
            </a:r>
            <a:r>
              <a:rPr lang="de-CH" dirty="0" err="1"/>
              <a:t>none</a:t>
            </a:r>
            <a:r>
              <a:rPr lang="de-CH" dirty="0"/>
              <a:t> (</a:t>
            </a:r>
            <a:r>
              <a:rPr lang="de-CH" dirty="0" err="1">
                <a:solidFill>
                  <a:srgbClr val="FF0000"/>
                </a:solidFill>
              </a:rPr>
              <a:t>default</a:t>
            </a:r>
            <a:r>
              <a:rPr lang="de-CH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de-CH" dirty="0"/>
              <a:t> </a:t>
            </a:r>
            <a:r>
              <a:rPr lang="de-CH" dirty="0" err="1"/>
              <a:t>left</a:t>
            </a:r>
            <a:r>
              <a:rPr lang="de-CH" dirty="0"/>
              <a:t> | </a:t>
            </a:r>
            <a:r>
              <a:rPr lang="de-CH" dirty="0" err="1"/>
              <a:t>right</a:t>
            </a:r>
            <a:r>
              <a:rPr lang="de-CH" dirty="0"/>
              <a:t> | </a:t>
            </a:r>
            <a:r>
              <a:rPr lang="de-CH" dirty="0" err="1"/>
              <a:t>both</a:t>
            </a:r>
            <a:r>
              <a:rPr lang="de-CH" dirty="0"/>
              <a:t> | </a:t>
            </a:r>
            <a:r>
              <a:rPr lang="de-CH" dirty="0" err="1"/>
              <a:t>inherit</a:t>
            </a:r>
            <a:r>
              <a:rPr lang="de-CH" dirty="0"/>
              <a:t>; </a:t>
            </a:r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Tipp: mit einer CSS-Klasse den </a:t>
            </a:r>
            <a:r>
              <a:rPr lang="de-CH" b="1" dirty="0" err="1"/>
              <a:t>Umfluss</a:t>
            </a:r>
            <a:r>
              <a:rPr lang="de-CH" b="1" dirty="0"/>
              <a:t> stoppen. </a:t>
            </a:r>
            <a:br>
              <a:rPr lang="de-CH" b="1" dirty="0"/>
            </a:br>
            <a:r>
              <a:rPr lang="de-CH" b="1" dirty="0"/>
              <a:t>Auf jenes HTML-Element anwenden, welches wieder im normalen Fluss sein sollte.  </a:t>
            </a:r>
          </a:p>
          <a:p>
            <a:r>
              <a:rPr lang="de-CH" dirty="0"/>
              <a:t>.cl { </a:t>
            </a:r>
            <a:r>
              <a:rPr lang="de-CH" dirty="0" err="1"/>
              <a:t>clear</a:t>
            </a:r>
            <a:r>
              <a:rPr lang="de-CH" dirty="0"/>
              <a:t>: </a:t>
            </a:r>
            <a:r>
              <a:rPr lang="de-CH" dirty="0" err="1"/>
              <a:t>both</a:t>
            </a:r>
            <a:r>
              <a:rPr lang="de-CH" dirty="0"/>
              <a:t>; }</a:t>
            </a:r>
          </a:p>
          <a:p>
            <a:endParaRPr lang="de-CH" sz="1000" dirty="0"/>
          </a:p>
          <a:p>
            <a:r>
              <a:rPr lang="de-CH" i="1" dirty="0"/>
              <a:t>oder auch</a:t>
            </a:r>
          </a:p>
          <a:p>
            <a:endParaRPr lang="de-CH" sz="1000" dirty="0"/>
          </a:p>
          <a:p>
            <a:r>
              <a:rPr lang="de-CH" dirty="0"/>
              <a:t>.cl { </a:t>
            </a:r>
            <a:r>
              <a:rPr lang="de-CH" dirty="0" err="1"/>
              <a:t>overflow</a:t>
            </a:r>
            <a:r>
              <a:rPr lang="de-CH" dirty="0"/>
              <a:t>: </a:t>
            </a:r>
            <a:r>
              <a:rPr lang="de-CH" dirty="0" err="1"/>
              <a:t>auto</a:t>
            </a:r>
            <a:r>
              <a:rPr lang="de-CH" dirty="0"/>
              <a:t>; }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5152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54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REPETITION / SPRACHEN / STATISCHE WEBSITE / SYNTAX / GRUNDGERÜST / TAGS AUFGABE / QUELLCODE und DOM /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55</a:t>
            </a:fld>
            <a:endParaRPr lang="tr-TR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" y="2927418"/>
            <a:ext cx="8229600" cy="188359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POSITIONIERUNG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24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Wonach wird ein Element positioniert?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 Eigenschaft POSITION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39967" y="2147616"/>
            <a:ext cx="1959242" cy="3780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7800" indent="-177800">
              <a:buFont typeface="Arial"/>
              <a:buChar char="•"/>
            </a:pPr>
            <a:r>
              <a:rPr lang="de-CH" sz="1300" b="1" dirty="0" err="1">
                <a:solidFill>
                  <a:srgbClr val="FF0000"/>
                </a:solidFill>
              </a:rPr>
              <a:t>default</a:t>
            </a:r>
            <a:r>
              <a:rPr lang="de-CH" sz="1300" b="1" dirty="0">
                <a:solidFill>
                  <a:srgbClr val="FF0000"/>
                </a:solidFill>
              </a:rPr>
              <a:t>-Wert!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 normalen HTML-Fluss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top,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bottom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reagieren nicht, nur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margin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hteck 16"/>
          <p:cNvSpPr/>
          <p:nvPr/>
        </p:nvSpPr>
        <p:spPr>
          <a:xfrm>
            <a:off x="140492" y="1668463"/>
            <a:ext cx="1959242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static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</p:txBody>
      </p:sp>
      <p:sp>
        <p:nvSpPr>
          <p:cNvPr id="25" name="Rechteck 24"/>
          <p:cNvSpPr/>
          <p:nvPr/>
        </p:nvSpPr>
        <p:spPr>
          <a:xfrm>
            <a:off x="2218268" y="2147616"/>
            <a:ext cx="2173910" cy="3780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Verschiebung, gemessen an der Normalposition oder Anfangsposition des Elements selbst.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top,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bottom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werden aktiviert.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Aktiviert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-Achse des Elements.   </a:t>
            </a:r>
          </a:p>
        </p:txBody>
      </p:sp>
      <p:sp>
        <p:nvSpPr>
          <p:cNvPr id="26" name="Rechteck 25"/>
          <p:cNvSpPr/>
          <p:nvPr/>
        </p:nvSpPr>
        <p:spPr>
          <a:xfrm>
            <a:off x="2218267" y="1668463"/>
            <a:ext cx="2173910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relative;</a:t>
            </a:r>
          </a:p>
        </p:txBody>
      </p:sp>
      <p:sp>
        <p:nvSpPr>
          <p:cNvPr id="27" name="Rechteck 26"/>
          <p:cNvSpPr/>
          <p:nvPr/>
        </p:nvSpPr>
        <p:spPr>
          <a:xfrm>
            <a:off x="4504116" y="2147615"/>
            <a:ext cx="2173910" cy="37802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Positionierung, gemessen am Rand des nächsthöheren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Vorfahrenelements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also umspannende Element, das die Position relative oder absolute aufweist.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Das Elemente wird aus dem HTML-Tag-Fluss ausgelöst. 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Letzter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Fallback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der Ausrichtung (sozusagen das letzte Eltern-Element) wäre: &lt;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body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top,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bottom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werden aktiviert.   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Aktiviert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-Achse des Elements.</a:t>
            </a:r>
          </a:p>
          <a:p>
            <a:pPr marL="177800" indent="-177800">
              <a:buFont typeface="Arial"/>
              <a:buChar char="•"/>
            </a:pPr>
            <a:endParaRPr lang="de-CH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4504115" y="1668463"/>
            <a:ext cx="2173910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absolute;</a:t>
            </a:r>
          </a:p>
        </p:txBody>
      </p:sp>
      <p:sp>
        <p:nvSpPr>
          <p:cNvPr id="29" name="Rechteck 28"/>
          <p:cNvSpPr/>
          <p:nvPr/>
        </p:nvSpPr>
        <p:spPr>
          <a:xfrm>
            <a:off x="6800756" y="2147616"/>
            <a:ext cx="2173910" cy="3780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Positionierung, gemessen am "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Viewport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", d.h. am Browserfenster.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Bleibt beim Scrollen stehen.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Das Element wird aus dem HTML-Tag-Fluss ausgelöst. 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top,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bottom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werden aktiviert. </a:t>
            </a:r>
          </a:p>
          <a:p>
            <a:pPr marL="177800" indent="-177800">
              <a:buFont typeface="Arial"/>
              <a:buChar char="•"/>
            </a:pP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Aktiviert </a:t>
            </a:r>
            <a:r>
              <a:rPr lang="de-CH" sz="1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</a:t>
            </a:r>
            <a:r>
              <a:rPr lang="de-CH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-Achse des Elements.  </a:t>
            </a:r>
          </a:p>
          <a:p>
            <a:pPr marL="285750" indent="-285750">
              <a:buFont typeface="Arial"/>
              <a:buChar char="•"/>
            </a:pPr>
            <a:endParaRPr lang="de-CH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6800755" y="1668463"/>
            <a:ext cx="2173910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fixed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56</a:t>
            </a:fld>
            <a:endParaRPr lang="tr-TR"/>
          </a:p>
        </p:txBody>
      </p:sp>
      <p:sp>
        <p:nvSpPr>
          <p:cNvPr id="3" name="Textfeld 2"/>
          <p:cNvSpPr txBox="1"/>
          <p:nvPr/>
        </p:nvSpPr>
        <p:spPr>
          <a:xfrm>
            <a:off x="139967" y="6219646"/>
            <a:ext cx="203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</a:t>
            </a:r>
            <a:r>
              <a:rPr lang="de-DE"/>
              <a:t>nicht positioniert“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810893" y="6219646"/>
            <a:ext cx="156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„positioniert“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9967" y="6093382"/>
            <a:ext cx="195924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endParaRPr lang="de-CH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218266" y="6093382"/>
            <a:ext cx="67563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endParaRPr lang="de-CH" sz="1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Dreieck 5"/>
          <p:cNvSpPr/>
          <p:nvPr/>
        </p:nvSpPr>
        <p:spPr>
          <a:xfrm rot="10800000">
            <a:off x="5213693" y="6116240"/>
            <a:ext cx="556486" cy="1034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/>
          <p:cNvSpPr/>
          <p:nvPr/>
        </p:nvSpPr>
        <p:spPr>
          <a:xfrm rot="10800000">
            <a:off x="809858" y="6116240"/>
            <a:ext cx="556486" cy="10340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98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Erlaubte CSS Eigenschaften top/</a:t>
            </a:r>
            <a:r>
              <a:rPr lang="de-DE" dirty="0" err="1"/>
              <a:t>margin</a:t>
            </a:r>
            <a:r>
              <a:rPr lang="de-DE" dirty="0"/>
              <a:t>-top/</a:t>
            </a:r>
            <a:r>
              <a:rPr lang="de-DE" dirty="0" err="1"/>
              <a:t>z</a:t>
            </a:r>
            <a:r>
              <a:rPr lang="de-DE" dirty="0"/>
              <a:t>-index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57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 POSITION STATIC</a:t>
            </a:r>
          </a:p>
        </p:txBody>
      </p:sp>
      <p:sp>
        <p:nvSpPr>
          <p:cNvPr id="14" name="Rechteck 13"/>
          <p:cNvSpPr/>
          <p:nvPr/>
        </p:nvSpPr>
        <p:spPr>
          <a:xfrm>
            <a:off x="0" y="1985365"/>
            <a:ext cx="2226388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static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</p:txBody>
      </p:sp>
      <p:sp>
        <p:nvSpPr>
          <p:cNvPr id="19" name="Rechteck 18"/>
          <p:cNvSpPr/>
          <p:nvPr/>
        </p:nvSpPr>
        <p:spPr>
          <a:xfrm>
            <a:off x="0" y="2464518"/>
            <a:ext cx="2226388" cy="2840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FF0000"/>
                </a:solidFill>
              </a:rPr>
              <a:t>default</a:t>
            </a:r>
            <a:endParaRPr lang="de-CH" sz="1600" b="1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margin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452438" lvl="2" indent="-182563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</a:t>
            </a:r>
            <a:r>
              <a:rPr lang="de-CH" sz="1200" b="1" dirty="0" err="1">
                <a:solidFill>
                  <a:srgbClr val="0D0D0D"/>
                </a:solidFill>
              </a:rPr>
              <a:t>margin</a:t>
            </a:r>
            <a:r>
              <a:rPr lang="de-CH" sz="1200" b="1" dirty="0">
                <a:solidFill>
                  <a:srgbClr val="0D0D0D"/>
                </a:solidFill>
              </a:rPr>
              <a:t>-top: 10px; =&gt; Element verschiebt sich und nachfolgende Elemente nach unten.</a:t>
            </a:r>
          </a:p>
          <a:p>
            <a:br>
              <a:rPr lang="de-CH" sz="1600" b="1" dirty="0">
                <a:solidFill>
                  <a:srgbClr val="0D0D0D"/>
                </a:solidFill>
              </a:rPr>
            </a:br>
            <a:endParaRPr lang="de-CH" sz="1600" b="1" dirty="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CH" sz="1600" b="1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CH" sz="1600" b="1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CH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Bild 6" descr="Bildschirmfoto 2016-10-27 um 14.24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2208135" y="1493990"/>
            <a:ext cx="6354211" cy="50945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 rot="1647476">
            <a:off x="5990896" y="39048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Zum Spicken</a:t>
            </a:r>
          </a:p>
        </p:txBody>
      </p:sp>
    </p:spTree>
    <p:extLst>
      <p:ext uri="{BB962C8B-B14F-4D97-AF65-F5344CB8AC3E}">
        <p14:creationId xmlns:p14="http://schemas.microsoft.com/office/powerpoint/2010/main" val="1545625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Erlaubte CSS Eigenschaften top/</a:t>
            </a:r>
            <a:r>
              <a:rPr lang="de-DE" dirty="0" err="1"/>
              <a:t>margin</a:t>
            </a:r>
            <a:r>
              <a:rPr lang="de-DE" dirty="0"/>
              <a:t>-top/</a:t>
            </a:r>
            <a:r>
              <a:rPr lang="de-DE" dirty="0" err="1"/>
              <a:t>z</a:t>
            </a:r>
            <a:r>
              <a:rPr lang="de-DE" dirty="0"/>
              <a:t>-index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58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 POSITION ABSOLUTE</a:t>
            </a:r>
          </a:p>
        </p:txBody>
      </p:sp>
      <p:sp>
        <p:nvSpPr>
          <p:cNvPr id="14" name="Rechteck 13"/>
          <p:cNvSpPr/>
          <p:nvPr/>
        </p:nvSpPr>
        <p:spPr>
          <a:xfrm>
            <a:off x="0" y="1985365"/>
            <a:ext cx="2668976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absolute;</a:t>
            </a:r>
          </a:p>
        </p:txBody>
      </p:sp>
      <p:sp>
        <p:nvSpPr>
          <p:cNvPr id="19" name="Rechteck 18"/>
          <p:cNvSpPr/>
          <p:nvPr/>
        </p:nvSpPr>
        <p:spPr>
          <a:xfrm>
            <a:off x="0" y="2464517"/>
            <a:ext cx="2668976" cy="35080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margin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</a:t>
            </a:r>
            <a:r>
              <a:rPr lang="de-CH" sz="1200" b="1" dirty="0" err="1">
                <a:solidFill>
                  <a:srgbClr val="0D0D0D"/>
                </a:solidFill>
              </a:rPr>
              <a:t>margin</a:t>
            </a:r>
            <a:r>
              <a:rPr lang="de-CH" sz="1200" b="1" dirty="0">
                <a:solidFill>
                  <a:srgbClr val="0D0D0D"/>
                </a:solidFill>
              </a:rPr>
              <a:t>-top: 10px; =&gt; Element verschiebt sich und nachfolgende Elemente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top|bottom|left|right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top: 10px; =&gt; Element verschiebt nur sich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z</a:t>
            </a:r>
            <a:r>
              <a:rPr lang="de-CH" sz="1600" b="1" dirty="0">
                <a:solidFill>
                  <a:srgbClr val="0D0D0D"/>
                </a:solidFill>
              </a:rPr>
              <a:t>-index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ich kann damit die Elemente anordnen auf der </a:t>
            </a:r>
            <a:r>
              <a:rPr lang="de-CH" sz="1200" b="1" dirty="0" err="1">
                <a:solidFill>
                  <a:srgbClr val="0D0D0D"/>
                </a:solidFill>
              </a:rPr>
              <a:t>z</a:t>
            </a:r>
            <a:r>
              <a:rPr lang="de-CH" sz="1200" b="1" dirty="0">
                <a:solidFill>
                  <a:srgbClr val="0D0D0D"/>
                </a:solidFill>
              </a:rPr>
              <a:t>-Achse. Default ist: </a:t>
            </a:r>
            <a:r>
              <a:rPr lang="de-CH" sz="1200" b="1" dirty="0" err="1">
                <a:solidFill>
                  <a:srgbClr val="0D0D0D"/>
                </a:solidFill>
              </a:rPr>
              <a:t>auto</a:t>
            </a:r>
            <a:r>
              <a:rPr lang="de-CH" sz="1200" b="1" dirty="0">
                <a:solidFill>
                  <a:srgbClr val="0D0D0D"/>
                </a:solidFill>
              </a:rPr>
              <a:t>.</a:t>
            </a:r>
          </a:p>
          <a:p>
            <a:pPr marL="268288" indent="-268288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height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width</a:t>
            </a:r>
            <a:r>
              <a:rPr lang="de-CH" sz="1600" b="1" dirty="0">
                <a:solidFill>
                  <a:srgbClr val="0D0D0D"/>
                </a:solidFill>
              </a:rPr>
              <a:t>: </a:t>
            </a:r>
            <a:r>
              <a:rPr lang="de-CH" sz="1600" b="1" dirty="0" err="1">
                <a:solidFill>
                  <a:srgbClr val="0D0D0D"/>
                </a:solidFill>
              </a:rPr>
              <a:t>auto</a:t>
            </a:r>
            <a:r>
              <a:rPr lang="de-CH" sz="1600" b="1" dirty="0">
                <a:solidFill>
                  <a:srgbClr val="0D0D0D"/>
                </a:solidFill>
              </a:rPr>
              <a:t>; und top/</a:t>
            </a:r>
            <a:r>
              <a:rPr lang="de-CH" sz="1600" b="1" dirty="0" err="1">
                <a:solidFill>
                  <a:srgbClr val="0D0D0D"/>
                </a:solidFill>
              </a:rPr>
              <a:t>bottom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left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right</a:t>
            </a:r>
            <a:r>
              <a:rPr lang="de-CH" sz="1600" b="1" dirty="0">
                <a:solidFill>
                  <a:srgbClr val="0D0D0D"/>
                </a:solidFill>
              </a:rPr>
              <a:t> </a:t>
            </a:r>
          </a:p>
          <a:p>
            <a:pPr marL="366713" indent="-984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ich kann das Element zum Rand des </a:t>
            </a:r>
            <a:r>
              <a:rPr lang="de-CH" sz="1200" b="1" dirty="0" err="1">
                <a:solidFill>
                  <a:srgbClr val="0D0D0D"/>
                </a:solidFill>
              </a:rPr>
              <a:t>nächstpositioniereten</a:t>
            </a:r>
            <a:r>
              <a:rPr lang="de-CH" sz="1200" b="1" dirty="0">
                <a:solidFill>
                  <a:srgbClr val="0D0D0D"/>
                </a:solidFill>
              </a:rPr>
              <a:t> Elternelements aufziehen .</a:t>
            </a:r>
          </a:p>
        </p:txBody>
      </p:sp>
      <p:pic>
        <p:nvPicPr>
          <p:cNvPr id="6" name="Bild 5" descr="Bildschirmfoto 2016-10-27 um 14.37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0" y="1527858"/>
            <a:ext cx="6583689" cy="467881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47476">
            <a:off x="5990896" y="39048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Zum Spicken</a:t>
            </a:r>
          </a:p>
        </p:txBody>
      </p:sp>
    </p:spTree>
    <p:extLst>
      <p:ext uri="{BB962C8B-B14F-4D97-AF65-F5344CB8AC3E}">
        <p14:creationId xmlns:p14="http://schemas.microsoft.com/office/powerpoint/2010/main" val="1365231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Erlaubte CSS Eigenschaften top/</a:t>
            </a:r>
            <a:r>
              <a:rPr lang="de-DE" dirty="0" err="1"/>
              <a:t>margin</a:t>
            </a:r>
            <a:r>
              <a:rPr lang="de-DE" dirty="0"/>
              <a:t>-top/</a:t>
            </a:r>
            <a:r>
              <a:rPr lang="de-DE" dirty="0" err="1"/>
              <a:t>z</a:t>
            </a:r>
            <a:r>
              <a:rPr lang="de-DE" dirty="0"/>
              <a:t>-index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59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 POSITION RELATIVE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844" y="1985365"/>
            <a:ext cx="2668976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relative;</a:t>
            </a:r>
          </a:p>
        </p:txBody>
      </p:sp>
      <p:sp>
        <p:nvSpPr>
          <p:cNvPr id="19" name="Rechteck 18"/>
          <p:cNvSpPr/>
          <p:nvPr/>
        </p:nvSpPr>
        <p:spPr>
          <a:xfrm>
            <a:off x="19844" y="2464518"/>
            <a:ext cx="2668976" cy="28406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margin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</a:t>
            </a:r>
            <a:r>
              <a:rPr lang="de-CH" sz="1200" b="1" dirty="0" err="1">
                <a:solidFill>
                  <a:srgbClr val="0D0D0D"/>
                </a:solidFill>
              </a:rPr>
              <a:t>margin</a:t>
            </a:r>
            <a:r>
              <a:rPr lang="de-CH" sz="1200" b="1" dirty="0">
                <a:solidFill>
                  <a:srgbClr val="0D0D0D"/>
                </a:solidFill>
              </a:rPr>
              <a:t>-top: 10px; =&gt; Element verschiebt sich und nachfolgende Elemente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top|bottom|left|right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top: 10px; =&gt; Element verschiebt nur sich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z</a:t>
            </a:r>
            <a:r>
              <a:rPr lang="de-CH" sz="1600" b="1" dirty="0">
                <a:solidFill>
                  <a:srgbClr val="0D0D0D"/>
                </a:solidFill>
              </a:rPr>
              <a:t>-index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ich kann damit die Elemente anordnen auf der </a:t>
            </a:r>
            <a:r>
              <a:rPr lang="de-CH" sz="1200" b="1" dirty="0" err="1">
                <a:solidFill>
                  <a:srgbClr val="0D0D0D"/>
                </a:solidFill>
              </a:rPr>
              <a:t>z</a:t>
            </a:r>
            <a:r>
              <a:rPr lang="de-CH" sz="1200" b="1" dirty="0">
                <a:solidFill>
                  <a:srgbClr val="0D0D0D"/>
                </a:solidFill>
              </a:rPr>
              <a:t>-Achse. Default ist: </a:t>
            </a:r>
            <a:r>
              <a:rPr lang="de-CH" sz="1200" b="1" dirty="0" err="1">
                <a:solidFill>
                  <a:srgbClr val="0D0D0D"/>
                </a:solidFill>
              </a:rPr>
              <a:t>auto</a:t>
            </a:r>
            <a:r>
              <a:rPr lang="de-CH" sz="1200" b="1" dirty="0">
                <a:solidFill>
                  <a:srgbClr val="0D0D0D"/>
                </a:solidFill>
              </a:rPr>
              <a:t>.</a:t>
            </a:r>
          </a:p>
        </p:txBody>
      </p:sp>
      <p:pic>
        <p:nvPicPr>
          <p:cNvPr id="9" name="Bild 8" descr="Bildschirmfoto 2016-10-27 um 14.30.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r="302"/>
          <a:stretch/>
        </p:blipFill>
        <p:spPr>
          <a:xfrm>
            <a:off x="2625505" y="1537777"/>
            <a:ext cx="6518495" cy="505621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47476">
            <a:off x="5990896" y="39048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Zum Spicken</a:t>
            </a:r>
          </a:p>
        </p:txBody>
      </p:sp>
    </p:spTree>
    <p:extLst>
      <p:ext uri="{BB962C8B-B14F-4D97-AF65-F5344CB8AC3E}">
        <p14:creationId xmlns:p14="http://schemas.microsoft.com/office/powerpoint/2010/main" val="172954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Auszeichnungssprache vs. Programmiersprache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Wir unterscheiden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91914"/>
              </p:ext>
            </p:extLst>
          </p:nvPr>
        </p:nvGraphicFramePr>
        <p:xfrm>
          <a:off x="552175" y="1845444"/>
          <a:ext cx="8055859" cy="32393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700">
                <a:tc>
                  <a:txBody>
                    <a:bodyPr/>
                    <a:lstStyle/>
                    <a:p>
                      <a:pPr algn="ctr"/>
                      <a:r>
                        <a:rPr lang="de-CH" sz="1400" dirty="0">
                          <a:solidFill>
                            <a:srgbClr val="000000"/>
                          </a:solidFill>
                        </a:rPr>
                        <a:t>Auszeichnungssprache</a:t>
                      </a:r>
                      <a:r>
                        <a:rPr lang="de-CH" sz="1400" baseline="0" dirty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de-CH" sz="1400" baseline="0" dirty="0" err="1">
                          <a:solidFill>
                            <a:srgbClr val="000000"/>
                          </a:solidFill>
                        </a:rPr>
                        <a:t>Markup</a:t>
                      </a:r>
                      <a:r>
                        <a:rPr lang="de-CH" sz="1400" baseline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de-CH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dirty="0">
                          <a:solidFill>
                            <a:srgbClr val="000000"/>
                          </a:solidFill>
                        </a:rPr>
                        <a:t>Programmiersprache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784">
                <a:tc>
                  <a:txBody>
                    <a:bodyPr/>
                    <a:lstStyle/>
                    <a:p>
                      <a:pPr marL="447675" indent="-268288" algn="l">
                        <a:buFont typeface="Arial"/>
                        <a:buChar char="•"/>
                      </a:pPr>
                      <a:r>
                        <a:rPr lang="de-CH" sz="1400" dirty="0"/>
                        <a:t>strukturiert</a:t>
                      </a:r>
                      <a:r>
                        <a:rPr lang="de-CH" sz="1400" baseline="0" dirty="0"/>
                        <a:t> und formatiert Inhalte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7675" indent="-268288" algn="l">
                        <a:buFont typeface="Arial"/>
                        <a:buChar char="•"/>
                        <a:tabLst/>
                      </a:pPr>
                      <a:r>
                        <a:rPr lang="de-CH" sz="1400" dirty="0"/>
                        <a:t>trifft</a:t>
                      </a:r>
                      <a:r>
                        <a:rPr lang="de-CH" sz="1400" baseline="0" dirty="0"/>
                        <a:t> Entscheidungen nach bestimmten Bedingungen</a:t>
                      </a:r>
                    </a:p>
                    <a:p>
                      <a:pPr marL="447675" indent="-268288" algn="l">
                        <a:buFont typeface="Arial"/>
                        <a:buChar char="•"/>
                        <a:tabLst/>
                      </a:pPr>
                      <a:r>
                        <a:rPr lang="de-CH" sz="1400" baseline="0" dirty="0"/>
                        <a:t>funktioniert nach folgendem Prinzip: </a:t>
                      </a:r>
                      <a:br>
                        <a:rPr lang="de-CH" sz="1400" baseline="0" dirty="0"/>
                      </a:br>
                      <a:r>
                        <a:rPr lang="de-CH" sz="1400" baseline="0" dirty="0"/>
                        <a:t>Eingabe, Verarbeitung, Ausgabe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4915">
                <a:tc>
                  <a:txBody>
                    <a:bodyPr/>
                    <a:lstStyle/>
                    <a:p>
                      <a:pPr algn="l"/>
                      <a:r>
                        <a:rPr lang="de-CH" sz="1400" baseline="0" dirty="0"/>
                        <a:t>HTML (Inhalte)</a:t>
                      </a:r>
                      <a:br>
                        <a:rPr lang="de-CH" sz="1400" baseline="0" dirty="0"/>
                      </a:br>
                      <a:endParaRPr lang="de-CH" sz="1400" baseline="0" dirty="0"/>
                    </a:p>
                    <a:p>
                      <a:pPr algn="l"/>
                      <a:r>
                        <a:rPr lang="de-CH" sz="1400" baseline="0" dirty="0"/>
                        <a:t>CSS (Gestaltung)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400" dirty="0"/>
                        <a:t>JavaScript:</a:t>
                      </a:r>
                      <a:r>
                        <a:rPr lang="de-CH" sz="1400" baseline="0" dirty="0"/>
                        <a:t> </a:t>
                      </a:r>
                      <a:br>
                        <a:rPr lang="de-CH" sz="1400" baseline="0" dirty="0"/>
                      </a:br>
                      <a:br>
                        <a:rPr lang="de-CH" sz="1400" baseline="0" dirty="0"/>
                      </a:br>
                      <a:r>
                        <a:rPr lang="de-CH" sz="1400" baseline="0" dirty="0"/>
                        <a:t>(clientseitige Scriptsprache für: </a:t>
                      </a:r>
                      <a:br>
                        <a:rPr lang="de-CH" sz="1400" baseline="0" dirty="0"/>
                      </a:br>
                      <a:r>
                        <a:rPr lang="de-CH" sz="1400" baseline="0" dirty="0"/>
                        <a:t>Verhalten, Ereignisauslöser, Steuerung von Browserfenster, Rechnen, Teile einer Webpage nachladen, Cookie verwalten, Browserverlauf, URL Manipulation, Effekte, Animationen, DOM-Manipulationen von HTML+CSS )</a:t>
                      </a:r>
                      <a:endParaRPr lang="de-CH" sz="1400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4430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Erlaubte CSS Eigenschaften top/</a:t>
            </a:r>
            <a:r>
              <a:rPr lang="de-DE" dirty="0" err="1"/>
              <a:t>margin</a:t>
            </a:r>
            <a:r>
              <a:rPr lang="de-DE" dirty="0"/>
              <a:t>-top/</a:t>
            </a:r>
            <a:r>
              <a:rPr lang="de-DE" dirty="0" err="1"/>
              <a:t>z</a:t>
            </a:r>
            <a:r>
              <a:rPr lang="de-DE" dirty="0"/>
              <a:t>-index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60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 POSITION FIXED</a:t>
            </a:r>
          </a:p>
        </p:txBody>
      </p:sp>
      <p:sp>
        <p:nvSpPr>
          <p:cNvPr id="14" name="Rechteck 13"/>
          <p:cNvSpPr/>
          <p:nvPr/>
        </p:nvSpPr>
        <p:spPr>
          <a:xfrm>
            <a:off x="0" y="1985365"/>
            <a:ext cx="2668976" cy="384443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position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de-CH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fixed</a:t>
            </a:r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</p:txBody>
      </p:sp>
      <p:sp>
        <p:nvSpPr>
          <p:cNvPr id="19" name="Rechteck 18"/>
          <p:cNvSpPr/>
          <p:nvPr/>
        </p:nvSpPr>
        <p:spPr>
          <a:xfrm>
            <a:off x="0" y="2464517"/>
            <a:ext cx="2668976" cy="37593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margin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</a:t>
            </a:r>
            <a:r>
              <a:rPr lang="de-CH" sz="1200" b="1" dirty="0" err="1">
                <a:solidFill>
                  <a:srgbClr val="0D0D0D"/>
                </a:solidFill>
              </a:rPr>
              <a:t>margin</a:t>
            </a:r>
            <a:r>
              <a:rPr lang="de-CH" sz="1200" b="1" dirty="0">
                <a:solidFill>
                  <a:srgbClr val="0D0D0D"/>
                </a:solidFill>
              </a:rPr>
              <a:t>-top: 10px; =&gt; Element verschiebt sich und nachfolgende Elemente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top|bottom|left|right</a:t>
            </a:r>
            <a:r>
              <a:rPr lang="de-CH" sz="1600" b="1" dirty="0">
                <a:solidFill>
                  <a:srgbClr val="0D0D0D"/>
                </a:solidFill>
              </a:rPr>
              <a:t>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top: 10px; =&gt; Element verschiebt nur sich nach unten.</a:t>
            </a:r>
          </a:p>
          <a:p>
            <a:pPr marL="285750" indent="-285750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z</a:t>
            </a:r>
            <a:r>
              <a:rPr lang="de-CH" sz="1600" b="1" dirty="0">
                <a:solidFill>
                  <a:srgbClr val="0D0D0D"/>
                </a:solidFill>
              </a:rPr>
              <a:t>-index +/-</a:t>
            </a:r>
          </a:p>
          <a:p>
            <a:pPr marL="355600" lvl="1" indent="-857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kann ich damit die Elemente anordnen auf der </a:t>
            </a:r>
            <a:r>
              <a:rPr lang="de-CH" sz="1200" b="1" dirty="0" err="1">
                <a:solidFill>
                  <a:srgbClr val="0D0D0D"/>
                </a:solidFill>
              </a:rPr>
              <a:t>z</a:t>
            </a:r>
            <a:r>
              <a:rPr lang="de-CH" sz="1200" b="1" dirty="0">
                <a:solidFill>
                  <a:srgbClr val="0D0D0D"/>
                </a:solidFill>
              </a:rPr>
              <a:t>-Achse. Default ist: </a:t>
            </a:r>
            <a:r>
              <a:rPr lang="de-CH" sz="1200" b="1" dirty="0" err="1">
                <a:solidFill>
                  <a:srgbClr val="0D0D0D"/>
                </a:solidFill>
              </a:rPr>
              <a:t>auto</a:t>
            </a:r>
            <a:r>
              <a:rPr lang="de-CH" sz="1200" b="1" dirty="0">
                <a:solidFill>
                  <a:srgbClr val="0D0D0D"/>
                </a:solidFill>
              </a:rPr>
              <a:t>.</a:t>
            </a:r>
          </a:p>
          <a:p>
            <a:pPr marL="268288" indent="-268288">
              <a:buFont typeface="Arial"/>
              <a:buChar char="•"/>
            </a:pPr>
            <a:r>
              <a:rPr lang="de-CH" sz="1600" b="1" dirty="0" err="1">
                <a:solidFill>
                  <a:srgbClr val="0D0D0D"/>
                </a:solidFill>
              </a:rPr>
              <a:t>height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width</a:t>
            </a:r>
            <a:r>
              <a:rPr lang="de-CH" sz="1600" b="1" dirty="0">
                <a:solidFill>
                  <a:srgbClr val="0D0D0D"/>
                </a:solidFill>
              </a:rPr>
              <a:t>: </a:t>
            </a:r>
            <a:r>
              <a:rPr lang="de-CH" sz="1600" b="1" dirty="0" err="1">
                <a:solidFill>
                  <a:srgbClr val="0D0D0D"/>
                </a:solidFill>
              </a:rPr>
              <a:t>auto</a:t>
            </a:r>
            <a:r>
              <a:rPr lang="de-CH" sz="1600" b="1" dirty="0">
                <a:solidFill>
                  <a:srgbClr val="0D0D0D"/>
                </a:solidFill>
              </a:rPr>
              <a:t>; und top/</a:t>
            </a:r>
            <a:r>
              <a:rPr lang="de-CH" sz="1600" b="1" dirty="0" err="1">
                <a:solidFill>
                  <a:srgbClr val="0D0D0D"/>
                </a:solidFill>
              </a:rPr>
              <a:t>bottom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left</a:t>
            </a:r>
            <a:r>
              <a:rPr lang="de-CH" sz="1600" b="1" dirty="0">
                <a:solidFill>
                  <a:srgbClr val="0D0D0D"/>
                </a:solidFill>
              </a:rPr>
              <a:t>/</a:t>
            </a:r>
            <a:r>
              <a:rPr lang="de-CH" sz="1600" b="1" dirty="0" err="1">
                <a:solidFill>
                  <a:srgbClr val="0D0D0D"/>
                </a:solidFill>
              </a:rPr>
              <a:t>right</a:t>
            </a:r>
            <a:r>
              <a:rPr lang="de-CH" sz="1600" b="1" dirty="0">
                <a:solidFill>
                  <a:srgbClr val="0D0D0D"/>
                </a:solidFill>
              </a:rPr>
              <a:t> </a:t>
            </a:r>
          </a:p>
          <a:p>
            <a:pPr marL="366713" indent="-98425">
              <a:buFont typeface="Arial"/>
              <a:buChar char="•"/>
            </a:pPr>
            <a:r>
              <a:rPr lang="de-CH" sz="1200" b="1" dirty="0">
                <a:solidFill>
                  <a:srgbClr val="0D0D0D"/>
                </a:solidFill>
              </a:rPr>
              <a:t>z.B. kann ich damit das Element zum Rand des </a:t>
            </a:r>
            <a:r>
              <a:rPr lang="de-CH" sz="1200" b="1" dirty="0" err="1">
                <a:solidFill>
                  <a:srgbClr val="0D0D0D"/>
                </a:solidFill>
              </a:rPr>
              <a:t>nächstpositioniereten</a:t>
            </a:r>
            <a:r>
              <a:rPr lang="de-CH" sz="1200" b="1" dirty="0">
                <a:solidFill>
                  <a:srgbClr val="0D0D0D"/>
                </a:solidFill>
              </a:rPr>
              <a:t> Elternelements aufziehen .</a:t>
            </a:r>
          </a:p>
          <a:p>
            <a:pPr marL="355600" lvl="1" indent="-85725">
              <a:buFont typeface="Arial"/>
              <a:buChar char="•"/>
            </a:pPr>
            <a:endParaRPr lang="de-CH" sz="1200" b="1" dirty="0">
              <a:solidFill>
                <a:srgbClr val="0D0D0D"/>
              </a:solidFill>
            </a:endParaRPr>
          </a:p>
        </p:txBody>
      </p:sp>
      <p:pic>
        <p:nvPicPr>
          <p:cNvPr id="6" name="Bild 5" descr="Bildschirmfoto 2016-10-27 um 15.12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/>
          <a:stretch/>
        </p:blipFill>
        <p:spPr>
          <a:xfrm>
            <a:off x="2604677" y="1716360"/>
            <a:ext cx="6539324" cy="4810363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V="1">
            <a:off x="2530009" y="5337583"/>
            <a:ext cx="1537849" cy="238107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 rot="1647476">
            <a:off x="5990896" y="39048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Zum Spicken</a:t>
            </a:r>
          </a:p>
        </p:txBody>
      </p:sp>
    </p:spTree>
    <p:extLst>
      <p:ext uri="{BB962C8B-B14F-4D97-AF65-F5344CB8AC3E}">
        <p14:creationId xmlns:p14="http://schemas.microsoft.com/office/powerpoint/2010/main" val="113059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BOX-MODEL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277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229600" cy="492443"/>
          </a:xfrm>
        </p:spPr>
        <p:txBody>
          <a:bodyPr/>
          <a:lstStyle/>
          <a:p>
            <a:r>
              <a:rPr lang="de-DE" u="sng" dirty="0"/>
              <a:t>CONTENT-BOX </a:t>
            </a:r>
            <a:r>
              <a:rPr lang="de-DE" dirty="0"/>
              <a:t>VS. BORDER-BOX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Box-SIZING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72040" y="1600107"/>
            <a:ext cx="5878279" cy="4078385"/>
            <a:chOff x="1745345" y="1625946"/>
            <a:chExt cx="5878279" cy="4078385"/>
          </a:xfrm>
        </p:grpSpPr>
        <p:sp>
          <p:nvSpPr>
            <p:cNvPr id="9" name="Rechteck 8"/>
            <p:cNvSpPr/>
            <p:nvPr/>
          </p:nvSpPr>
          <p:spPr>
            <a:xfrm>
              <a:off x="2084348" y="1920164"/>
              <a:ext cx="5190188" cy="350716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74186" y="2102906"/>
              <a:ext cx="4831938" cy="3162309"/>
            </a:xfrm>
            <a:prstGeom prst="rect">
              <a:avLst/>
            </a:prstGeom>
            <a:pattFill prst="dkDnDiag">
              <a:fgClr>
                <a:srgbClr val="FFC814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2672198" y="2509675"/>
              <a:ext cx="4035914" cy="2394682"/>
            </a:xfrm>
            <a:prstGeom prst="rect">
              <a:avLst/>
            </a:prstGeom>
            <a:solidFill>
              <a:srgbClr val="FFC81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/>
            <p:cNvCxnSpPr/>
            <p:nvPr/>
          </p:nvCxnSpPr>
          <p:spPr>
            <a:xfrm>
              <a:off x="2673321" y="4626806"/>
              <a:ext cx="4035914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211988" y="2509675"/>
              <a:ext cx="0" cy="239468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4129470" y="2131961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</a:t>
              </a:r>
              <a:r>
                <a:rPr lang="de-DE" sz="1200" dirty="0"/>
                <a:t>-top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961056" y="4904358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padding-bottom</a:t>
              </a:r>
              <a:endParaRPr lang="de-DE" sz="1200" dirty="0"/>
            </a:p>
          </p:txBody>
        </p:sp>
        <p:sp>
          <p:nvSpPr>
            <p:cNvPr id="16" name="Textfeld 15"/>
            <p:cNvSpPr txBox="1"/>
            <p:nvPr/>
          </p:nvSpPr>
          <p:spPr>
            <a:xfrm rot="5400000">
              <a:off x="5800515" y="352390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height</a:t>
              </a:r>
              <a:endParaRPr lang="de-DE" sz="12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5400000">
              <a:off x="6275524" y="3535248"/>
              <a:ext cx="1311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padding-right</a:t>
              </a:r>
              <a:endParaRPr lang="de-DE" sz="12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129470" y="1856842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</a:t>
              </a:r>
              <a:r>
                <a:rPr lang="de-DE" sz="1200" dirty="0"/>
                <a:t>-top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3961056" y="5193930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border-bottom</a:t>
              </a:r>
              <a:endParaRPr lang="de-DE" sz="1200" dirty="0"/>
            </a:p>
          </p:txBody>
        </p:sp>
        <p:sp>
          <p:nvSpPr>
            <p:cNvPr id="20" name="Textfeld 19"/>
            <p:cNvSpPr txBox="1"/>
            <p:nvPr/>
          </p:nvSpPr>
          <p:spPr>
            <a:xfrm rot="5400000">
              <a:off x="6672659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border-right</a:t>
              </a:r>
              <a:endParaRPr lang="de-DE" sz="1200" dirty="0"/>
            </a:p>
          </p:txBody>
        </p:sp>
        <p:sp>
          <p:nvSpPr>
            <p:cNvPr id="21" name="Textfeld 20"/>
            <p:cNvSpPr txBox="1"/>
            <p:nvPr/>
          </p:nvSpPr>
          <p:spPr>
            <a:xfrm rot="16200000">
              <a:off x="1607539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border-left</a:t>
              </a:r>
              <a:endParaRPr lang="de-DE" sz="1200" dirty="0"/>
            </a:p>
          </p:txBody>
        </p:sp>
        <p:sp>
          <p:nvSpPr>
            <p:cNvPr id="22" name="Textfeld 21"/>
            <p:cNvSpPr txBox="1"/>
            <p:nvPr/>
          </p:nvSpPr>
          <p:spPr>
            <a:xfrm rot="16200000">
              <a:off x="1333872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margin-left</a:t>
              </a:r>
              <a:endParaRPr lang="de-DE" sz="12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5400000">
              <a:off x="6935152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margin-right</a:t>
              </a:r>
              <a:endParaRPr lang="de-DE" sz="1200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4129470" y="1625946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</a:t>
              </a:r>
              <a:r>
                <a:rPr lang="de-DE" sz="1200" dirty="0"/>
                <a:t>-top</a:t>
              </a: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961056" y="5427332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margin-bottom</a:t>
              </a:r>
              <a:endParaRPr lang="de-DE" sz="1200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961056" y="4329388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width</a:t>
              </a:r>
              <a:endParaRPr lang="de-DE" sz="1200" dirty="0"/>
            </a:p>
          </p:txBody>
        </p:sp>
        <p:sp>
          <p:nvSpPr>
            <p:cNvPr id="27" name="Textfeld 26"/>
            <p:cNvSpPr txBox="1"/>
            <p:nvPr/>
          </p:nvSpPr>
          <p:spPr>
            <a:xfrm rot="16200000">
              <a:off x="1910870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padding-left</a:t>
              </a:r>
              <a:endParaRPr lang="de-DE" sz="1200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3817521" y="3262838"/>
              <a:ext cx="1730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Inhaltbereich</a:t>
              </a:r>
            </a:p>
            <a:p>
              <a:pPr algn="ctr"/>
              <a:r>
                <a:rPr lang="de-DE" sz="1200" dirty="0"/>
                <a:t>(Text oder Grafik)</a:t>
              </a:r>
            </a:p>
          </p:txBody>
        </p:sp>
      </p:grpSp>
      <p:sp>
        <p:nvSpPr>
          <p:cNvPr id="30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950319" y="2151933"/>
            <a:ext cx="2994221" cy="12348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 CSS: </a:t>
            </a:r>
            <a:br>
              <a:rPr lang="de-DE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box-</a:t>
            </a:r>
            <a:r>
              <a:rPr lang="de-DE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sizing</a:t>
            </a: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content</a:t>
            </a: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-box;</a:t>
            </a:r>
          </a:p>
          <a:p>
            <a:r>
              <a:rPr lang="de-DE" sz="1400" b="1" dirty="0">
                <a:solidFill>
                  <a:srgbClr val="FF0000"/>
                </a:solidFill>
                <a:ea typeface="Arial"/>
                <a:cs typeface="Arial"/>
              </a:rPr>
              <a:t>Standard-Wert (</a:t>
            </a:r>
            <a:r>
              <a:rPr lang="de-DE" sz="1400" b="1" dirty="0" err="1">
                <a:solidFill>
                  <a:srgbClr val="FF0000"/>
                </a:solidFill>
                <a:ea typeface="Arial"/>
                <a:cs typeface="Arial"/>
              </a:rPr>
              <a:t>default</a:t>
            </a:r>
            <a:r>
              <a:rPr lang="de-DE" sz="1400" b="1" dirty="0">
                <a:solidFill>
                  <a:srgbClr val="FF0000"/>
                </a:solidFill>
                <a:ea typeface="Arial"/>
                <a:cs typeface="Arial"/>
              </a:rPr>
              <a:t>)</a:t>
            </a:r>
          </a:p>
          <a:p>
            <a:r>
              <a:rPr lang="de-DE" sz="1400" b="1" dirty="0">
                <a:solidFill>
                  <a:srgbClr val="000000"/>
                </a:solidFill>
                <a:ea typeface="Arial"/>
                <a:cs typeface="Arial"/>
              </a:rPr>
              <a:t>wird nicht vererbt</a:t>
            </a:r>
          </a:p>
          <a:p>
            <a:endParaRPr lang="de-DE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" name="Textplatzhalter 2"/>
          <p:cNvSpPr txBox="1">
            <a:spLocks/>
          </p:cNvSpPr>
          <p:nvPr/>
        </p:nvSpPr>
        <p:spPr>
          <a:xfrm>
            <a:off x="5950319" y="1854529"/>
            <a:ext cx="2994221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>
                <a:solidFill>
                  <a:srgbClr val="000000"/>
                </a:solidFill>
                <a:latin typeface="Arial"/>
                <a:cs typeface="Arial"/>
              </a:rPr>
              <a:t>Eigenschaften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174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CONTENT-BOX VS. </a:t>
            </a:r>
            <a:r>
              <a:rPr lang="de-DE" u="sng" dirty="0"/>
              <a:t>BORDER-BOX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Box-SIZING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0" y="1642708"/>
            <a:ext cx="5878279" cy="4132815"/>
            <a:chOff x="1745345" y="1571516"/>
            <a:chExt cx="5878279" cy="4132815"/>
          </a:xfrm>
        </p:grpSpPr>
        <p:sp>
          <p:nvSpPr>
            <p:cNvPr id="9" name="Rechteck 8"/>
            <p:cNvSpPr/>
            <p:nvPr/>
          </p:nvSpPr>
          <p:spPr>
            <a:xfrm>
              <a:off x="2084348" y="1920164"/>
              <a:ext cx="5190188" cy="350716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74186" y="2102906"/>
              <a:ext cx="4831938" cy="3162309"/>
            </a:xfrm>
            <a:prstGeom prst="rect">
              <a:avLst/>
            </a:prstGeom>
            <a:pattFill prst="dkDnDiag">
              <a:fgClr>
                <a:srgbClr val="FFC814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2672198" y="2509675"/>
              <a:ext cx="4035914" cy="2394682"/>
            </a:xfrm>
            <a:prstGeom prst="rect">
              <a:avLst/>
            </a:prstGeom>
            <a:solidFill>
              <a:srgbClr val="FFC81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/>
            <p:cNvCxnSpPr/>
            <p:nvPr/>
          </p:nvCxnSpPr>
          <p:spPr>
            <a:xfrm>
              <a:off x="2084348" y="4626806"/>
              <a:ext cx="5190188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6211988" y="1920164"/>
              <a:ext cx="0" cy="35071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4129470" y="2131961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</a:t>
              </a:r>
              <a:r>
                <a:rPr lang="de-DE" sz="1200" dirty="0"/>
                <a:t>-top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961056" y="4904358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padding-bottom</a:t>
              </a:r>
              <a:endParaRPr lang="de-DE" sz="1200" dirty="0"/>
            </a:p>
          </p:txBody>
        </p:sp>
        <p:sp>
          <p:nvSpPr>
            <p:cNvPr id="16" name="Textfeld 15"/>
            <p:cNvSpPr txBox="1"/>
            <p:nvPr/>
          </p:nvSpPr>
          <p:spPr>
            <a:xfrm rot="5400000">
              <a:off x="5800515" y="352390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height</a:t>
              </a:r>
              <a:endParaRPr lang="de-DE" sz="1200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5400000">
              <a:off x="6275524" y="3535248"/>
              <a:ext cx="1311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padding-right</a:t>
              </a:r>
              <a:endParaRPr lang="de-DE" sz="12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129470" y="1856842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</a:t>
              </a:r>
              <a:r>
                <a:rPr lang="de-DE" sz="1200" dirty="0"/>
                <a:t>-top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3961056" y="5204816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border-bottom</a:t>
              </a:r>
              <a:endParaRPr lang="de-DE" sz="1200" dirty="0"/>
            </a:p>
          </p:txBody>
        </p:sp>
        <p:sp>
          <p:nvSpPr>
            <p:cNvPr id="20" name="Textfeld 19"/>
            <p:cNvSpPr txBox="1"/>
            <p:nvPr/>
          </p:nvSpPr>
          <p:spPr>
            <a:xfrm rot="5400000">
              <a:off x="6672659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border-right</a:t>
              </a:r>
              <a:endParaRPr lang="de-DE" sz="1200" dirty="0"/>
            </a:p>
          </p:txBody>
        </p:sp>
        <p:sp>
          <p:nvSpPr>
            <p:cNvPr id="21" name="Textfeld 20"/>
            <p:cNvSpPr txBox="1"/>
            <p:nvPr/>
          </p:nvSpPr>
          <p:spPr>
            <a:xfrm rot="16200000">
              <a:off x="1607539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border-left</a:t>
              </a:r>
              <a:endParaRPr lang="de-DE" sz="1200" dirty="0"/>
            </a:p>
          </p:txBody>
        </p:sp>
        <p:sp>
          <p:nvSpPr>
            <p:cNvPr id="22" name="Textfeld 21"/>
            <p:cNvSpPr txBox="1"/>
            <p:nvPr/>
          </p:nvSpPr>
          <p:spPr>
            <a:xfrm rot="16200000">
              <a:off x="1333872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margin-left</a:t>
              </a:r>
              <a:endParaRPr lang="de-DE" sz="1200" dirty="0"/>
            </a:p>
          </p:txBody>
        </p:sp>
        <p:sp>
          <p:nvSpPr>
            <p:cNvPr id="23" name="Textfeld 22"/>
            <p:cNvSpPr txBox="1"/>
            <p:nvPr/>
          </p:nvSpPr>
          <p:spPr>
            <a:xfrm rot="5400000">
              <a:off x="6935152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margin-right</a:t>
              </a:r>
              <a:endParaRPr lang="de-DE" sz="1200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4129470" y="1571516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</a:t>
              </a:r>
              <a:r>
                <a:rPr lang="de-DE" sz="1200" dirty="0"/>
                <a:t>-top</a:t>
              </a: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961056" y="5427332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margin-bottom</a:t>
              </a:r>
              <a:endParaRPr lang="de-DE" sz="1200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961056" y="4329388"/>
              <a:ext cx="1436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width</a:t>
              </a:r>
              <a:endParaRPr lang="de-DE" sz="1200" dirty="0"/>
            </a:p>
          </p:txBody>
        </p:sp>
        <p:sp>
          <p:nvSpPr>
            <p:cNvPr id="27" name="Textfeld 26"/>
            <p:cNvSpPr txBox="1"/>
            <p:nvPr/>
          </p:nvSpPr>
          <p:spPr>
            <a:xfrm rot="16200000">
              <a:off x="1910870" y="3535248"/>
              <a:ext cx="1099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padding-left</a:t>
              </a:r>
              <a:endParaRPr lang="de-DE" sz="1200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3817521" y="3262838"/>
              <a:ext cx="1730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Inhaltbereich</a:t>
              </a:r>
            </a:p>
            <a:p>
              <a:pPr algn="ctr"/>
              <a:r>
                <a:rPr lang="de-DE" sz="1200" dirty="0"/>
                <a:t>(Text oder Grafik)</a:t>
              </a:r>
            </a:p>
          </p:txBody>
        </p:sp>
      </p:grpSp>
      <p:sp>
        <p:nvSpPr>
          <p:cNvPr id="2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950319" y="2151933"/>
            <a:ext cx="2994221" cy="4176476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 CSS: </a:t>
            </a:r>
            <a:br>
              <a:rPr lang="de-DE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box-</a:t>
            </a:r>
            <a:r>
              <a:rPr lang="de-DE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sizing</a:t>
            </a: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border</a:t>
            </a: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-box;</a:t>
            </a:r>
          </a:p>
          <a:p>
            <a: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  <a:t>wird nicht vererbt</a:t>
            </a:r>
          </a:p>
          <a:p>
            <a: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  <a:t>mehrere Boxen mit dieser CSS-Eigenschaften lassen sich in Höhe und Breite fehlerfrei mit </a:t>
            </a:r>
            <a:r>
              <a:rPr lang="de-DE" sz="1400" b="1" dirty="0">
                <a:solidFill>
                  <a:srgbClr val="000000"/>
                </a:solidFill>
                <a:ea typeface="Arial"/>
                <a:cs typeface="Arial"/>
              </a:rPr>
              <a:t>%-Angaben </a:t>
            </a:r>
            <a: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  <a:t>bestimmen:</a:t>
            </a:r>
            <a:b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</a:br>
            <a:b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</a:br>
            <a:endParaRPr lang="de-DE" sz="1400" dirty="0">
              <a:solidFill>
                <a:srgbClr val="000000"/>
              </a:solidFill>
              <a:ea typeface="Arial"/>
              <a:cs typeface="Arial"/>
            </a:endParaRPr>
          </a:p>
          <a:p>
            <a:endParaRPr lang="de-DE" sz="1400" dirty="0">
              <a:solidFill>
                <a:srgbClr val="000000"/>
              </a:solidFill>
              <a:ea typeface="Arial"/>
              <a:cs typeface="Arial"/>
            </a:endParaRPr>
          </a:p>
          <a:p>
            <a:endParaRPr lang="de-DE" sz="1400" dirty="0">
              <a:solidFill>
                <a:srgbClr val="000000"/>
              </a:solidFill>
              <a:ea typeface="Arial"/>
              <a:cs typeface="Arial"/>
            </a:endParaRPr>
          </a:p>
          <a:p>
            <a:r>
              <a:rPr lang="de-DE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Der Internet Explorer </a:t>
            </a:r>
            <a:r>
              <a:rPr lang="de-DE" sz="1400" dirty="0">
                <a:solidFill>
                  <a:srgbClr val="000000"/>
                </a:solidFill>
                <a:ea typeface="Arial"/>
                <a:cs typeface="Arial"/>
              </a:rPr>
              <a:t>hatte mit diesem Ansatz eine Vorreiterrolle und wollte dies ohne spezielle CSS-Anweisung als Standard setzen. </a:t>
            </a:r>
            <a:endParaRPr lang="de-DE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0" name="Textplatzhalter 2"/>
          <p:cNvSpPr txBox="1">
            <a:spLocks/>
          </p:cNvSpPr>
          <p:nvPr/>
        </p:nvSpPr>
        <p:spPr>
          <a:xfrm>
            <a:off x="5950319" y="1854529"/>
            <a:ext cx="2994221" cy="307777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>
                <a:solidFill>
                  <a:srgbClr val="000000"/>
                </a:solidFill>
                <a:latin typeface="Arial"/>
                <a:cs typeface="Arial"/>
              </a:rPr>
              <a:t>Eigenschaften</a:t>
            </a:r>
          </a:p>
        </p:txBody>
      </p:sp>
      <p:grpSp>
        <p:nvGrpSpPr>
          <p:cNvPr id="32" name="Gruppierung 31"/>
          <p:cNvGrpSpPr/>
          <p:nvPr/>
        </p:nvGrpSpPr>
        <p:grpSpPr>
          <a:xfrm>
            <a:off x="6386630" y="4052202"/>
            <a:ext cx="1635522" cy="480012"/>
            <a:chOff x="528841" y="1991354"/>
            <a:chExt cx="5190188" cy="3507168"/>
          </a:xfrm>
        </p:grpSpPr>
        <p:sp>
          <p:nvSpPr>
            <p:cNvPr id="33" name="Rechteck 32"/>
            <p:cNvSpPr/>
            <p:nvPr/>
          </p:nvSpPr>
          <p:spPr>
            <a:xfrm>
              <a:off x="528841" y="1991354"/>
              <a:ext cx="5190188" cy="350716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614111" y="2174095"/>
              <a:ext cx="5017640" cy="3162312"/>
            </a:xfrm>
            <a:prstGeom prst="rect">
              <a:avLst/>
            </a:prstGeom>
            <a:pattFill prst="dkDnDiag">
              <a:fgClr>
                <a:srgbClr val="FFC814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724945" y="2580865"/>
              <a:ext cx="4795980" cy="2394686"/>
            </a:xfrm>
            <a:prstGeom prst="rect">
              <a:avLst/>
            </a:prstGeom>
            <a:solidFill>
              <a:srgbClr val="FFC81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Rechteck 36"/>
          <p:cNvSpPr/>
          <p:nvPr/>
        </p:nvSpPr>
        <p:spPr>
          <a:xfrm>
            <a:off x="8019997" y="4052061"/>
            <a:ext cx="688061" cy="4800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8045163" y="4077074"/>
            <a:ext cx="640568" cy="432813"/>
          </a:xfrm>
          <a:prstGeom prst="rect">
            <a:avLst/>
          </a:prstGeom>
          <a:pattFill prst="dkDnDiag">
            <a:fgClr>
              <a:srgbClr val="FFC814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8081573" y="4132747"/>
            <a:ext cx="570444" cy="327751"/>
          </a:xfrm>
          <a:prstGeom prst="rect">
            <a:avLst/>
          </a:prstGeom>
          <a:solidFill>
            <a:srgbClr val="FFC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>
            <a:off x="6386630" y="4610902"/>
            <a:ext cx="163336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8019997" y="4637791"/>
            <a:ext cx="68806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7994597" y="4579841"/>
            <a:ext cx="927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err="1"/>
              <a:t>width</a:t>
            </a:r>
            <a:r>
              <a:rPr lang="de-CH" sz="1000" dirty="0"/>
              <a:t>: 20%;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6866269" y="4585865"/>
            <a:ext cx="1078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err="1"/>
              <a:t>width</a:t>
            </a:r>
            <a:r>
              <a:rPr lang="de-CH" sz="1000" dirty="0"/>
              <a:t>: 80%;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451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3"/>
            <a:ext cx="8229600" cy="892552"/>
          </a:xfrm>
        </p:spPr>
        <p:txBody>
          <a:bodyPr/>
          <a:lstStyle/>
          <a:p>
            <a:r>
              <a:rPr lang="de-DE" dirty="0"/>
              <a:t>Fallback für aus vorgefertigten Elemente/Features mit </a:t>
            </a:r>
            <a:r>
              <a:rPr lang="de-DE" dirty="0" err="1"/>
              <a:t>content</a:t>
            </a:r>
            <a:r>
              <a:rPr lang="de-DE" dirty="0"/>
              <a:t>-box, die von externen Frameworks stammen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Box-SIZING</a:t>
            </a:r>
            <a:r>
              <a:rPr lang="de-DE" dirty="0"/>
              <a:t>: </a:t>
            </a:r>
            <a:r>
              <a:rPr lang="de-DE" dirty="0" err="1"/>
              <a:t>border-box</a:t>
            </a:r>
            <a:r>
              <a:rPr lang="de-DE" dirty="0"/>
              <a:t>; Go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!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97943" y="2733758"/>
            <a:ext cx="274434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dirty="0"/>
              <a:t>* = diese Notation bezieht sich auf alle HTML-Elemente </a:t>
            </a:r>
            <a:r>
              <a:rPr lang="mr-IN" sz="1600" dirty="0"/>
              <a:t>–</a:t>
            </a:r>
            <a:r>
              <a:rPr lang="de-DE" sz="1600" dirty="0"/>
              <a:t> rechenintensiv!</a:t>
            </a:r>
            <a:br>
              <a:rPr lang="de-DE" sz="1600" dirty="0"/>
            </a:br>
            <a:endParaRPr lang="de-DE" sz="1600" dirty="0"/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/>
              <a:t>* {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/>
              <a:t>	box-</a:t>
            </a:r>
            <a:r>
              <a:rPr lang="de-DE" sz="1600" b="1" dirty="0" err="1"/>
              <a:t>sizing</a:t>
            </a:r>
            <a:r>
              <a:rPr lang="de-DE" sz="1600" b="1" dirty="0"/>
              <a:t>: </a:t>
            </a:r>
            <a:r>
              <a:rPr lang="de-DE" sz="1600" b="1" dirty="0" err="1"/>
              <a:t>border</a:t>
            </a:r>
            <a:r>
              <a:rPr lang="de-DE" sz="1600" b="1" dirty="0"/>
              <a:t>-box; </a:t>
            </a:r>
          </a:p>
          <a:p>
            <a:pPr marL="176213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000972" y="2598207"/>
            <a:ext cx="4816004" cy="2846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55600" lvl="2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 err="1"/>
              <a:t>body</a:t>
            </a:r>
            <a:r>
              <a:rPr lang="de-DE" sz="1600" b="1" dirty="0"/>
              <a:t> {</a:t>
            </a:r>
          </a:p>
          <a:p>
            <a:pPr marL="355600" lvl="2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/>
              <a:t>	box-</a:t>
            </a:r>
            <a:r>
              <a:rPr lang="de-DE" sz="1600" b="1" dirty="0" err="1"/>
              <a:t>sizing</a:t>
            </a:r>
            <a:r>
              <a:rPr lang="de-DE" sz="1600" b="1" dirty="0"/>
              <a:t>: </a:t>
            </a:r>
            <a:r>
              <a:rPr lang="de-DE" sz="1600" b="1" dirty="0" err="1"/>
              <a:t>border</a:t>
            </a:r>
            <a:r>
              <a:rPr lang="de-DE" sz="1600" b="1" dirty="0"/>
              <a:t>-box;</a:t>
            </a:r>
            <a:br>
              <a:rPr lang="de-DE" sz="1600" b="1" dirty="0"/>
            </a:br>
            <a:r>
              <a:rPr lang="de-DE" sz="1600" dirty="0"/>
              <a:t>/* box-</a:t>
            </a:r>
            <a:r>
              <a:rPr lang="de-DE" sz="1600" dirty="0" err="1"/>
              <a:t>sizing</a:t>
            </a:r>
            <a:r>
              <a:rPr lang="de-DE" sz="1600" dirty="0"/>
              <a:t> wird eigentlich nicht vererbt, aber :  */</a:t>
            </a:r>
          </a:p>
          <a:p>
            <a:pPr marL="355600" lvl="2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b="1" dirty="0"/>
              <a:t>}</a:t>
            </a:r>
          </a:p>
          <a:p>
            <a:pPr marL="355600" lvl="2" indent="-17621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endParaRPr lang="de-DE" sz="1600" b="1" dirty="0"/>
          </a:p>
          <a:p>
            <a:pPr marL="355600" lvl="2" indent="-176213">
              <a:spcAft>
                <a:spcPts val="600"/>
              </a:spcAft>
            </a:pPr>
            <a:r>
              <a:rPr lang="de-DE" sz="1600" b="1" dirty="0"/>
              <a:t>*, *:</a:t>
            </a:r>
            <a:r>
              <a:rPr lang="de-DE" sz="1600" b="1" dirty="0" err="1"/>
              <a:t>before</a:t>
            </a:r>
            <a:r>
              <a:rPr lang="de-DE" sz="1600" b="1" dirty="0"/>
              <a:t>, *:</a:t>
            </a:r>
            <a:r>
              <a:rPr lang="de-DE" sz="1600" b="1" dirty="0" err="1"/>
              <a:t>after</a:t>
            </a:r>
            <a:r>
              <a:rPr lang="de-DE" sz="1600" b="1" dirty="0"/>
              <a:t> {</a:t>
            </a:r>
          </a:p>
          <a:p>
            <a:pPr marL="355600" lvl="2" indent="-176213">
              <a:spcAft>
                <a:spcPts val="600"/>
              </a:spcAft>
            </a:pPr>
            <a:r>
              <a:rPr lang="de-DE" sz="1600" b="1" dirty="0"/>
              <a:t>	</a:t>
            </a:r>
            <a:r>
              <a:rPr lang="de-DE" sz="1600" b="1" dirty="0" err="1"/>
              <a:t>box-sizing</a:t>
            </a:r>
            <a:r>
              <a:rPr lang="de-DE" sz="1600" b="1" dirty="0"/>
              <a:t>: </a:t>
            </a:r>
            <a:r>
              <a:rPr lang="de-DE" sz="1600" b="1" dirty="0" err="1"/>
              <a:t>inherit</a:t>
            </a:r>
            <a:r>
              <a:rPr lang="de-DE" sz="1600" b="1" dirty="0"/>
              <a:t>; </a:t>
            </a:r>
          </a:p>
          <a:p>
            <a:pPr marL="355600" lvl="2" indent="-176213">
              <a:spcAft>
                <a:spcPts val="600"/>
              </a:spcAft>
            </a:pPr>
            <a:r>
              <a:rPr lang="de-DE" sz="1600" b="1" dirty="0"/>
              <a:t>}</a:t>
            </a:r>
          </a:p>
          <a:p>
            <a:pPr>
              <a:spcAft>
                <a:spcPts val="600"/>
              </a:spcAft>
            </a:pPr>
            <a:r>
              <a:rPr lang="de-DE" sz="1600" dirty="0"/>
              <a:t> </a:t>
            </a:r>
          </a:p>
        </p:txBody>
      </p:sp>
      <p:sp>
        <p:nvSpPr>
          <p:cNvPr id="9" name="Gleichschenkliges Dreieck 8"/>
          <p:cNvSpPr/>
          <p:nvPr/>
        </p:nvSpPr>
        <p:spPr>
          <a:xfrm rot="5400000">
            <a:off x="2920759" y="3828545"/>
            <a:ext cx="1501743" cy="211674"/>
          </a:xfrm>
          <a:prstGeom prst="triangle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000970" y="2211657"/>
            <a:ext cx="4816005" cy="384443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Bessere, flexiblere Notation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457201" y="2211657"/>
            <a:ext cx="2885090" cy="384443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Einfache Notation im CSS</a:t>
            </a:r>
          </a:p>
        </p:txBody>
      </p:sp>
      <p:sp>
        <p:nvSpPr>
          <p:cNvPr id="5" name="Rechteck 4"/>
          <p:cNvSpPr/>
          <p:nvPr/>
        </p:nvSpPr>
        <p:spPr>
          <a:xfrm>
            <a:off x="457201" y="2598207"/>
            <a:ext cx="2885089" cy="28502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chemeClr val="bg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77210" y="5595722"/>
            <a:ext cx="790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indent="-9525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 dirty="0"/>
              <a:t>Erkläre warum!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64</a:t>
            </a:fld>
            <a:endParaRPr lang="tr-TR"/>
          </a:p>
        </p:txBody>
      </p:sp>
      <p:sp>
        <p:nvSpPr>
          <p:cNvPr id="12" name="Textfeld 11"/>
          <p:cNvSpPr txBox="1"/>
          <p:nvPr/>
        </p:nvSpPr>
        <p:spPr>
          <a:xfrm>
            <a:off x="477210" y="5940109"/>
            <a:ext cx="790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indent="-9525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sz="1600"/>
              <a:t>Die </a:t>
            </a:r>
            <a:r>
              <a:rPr lang="de-DE" sz="1600" dirty="0"/>
              <a:t>flexiblere Notation erlaubt es, für ein spezifisches Element </a:t>
            </a:r>
            <a:r>
              <a:rPr lang="de-DE" sz="1600" dirty="0" err="1"/>
              <a:t>xyz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sowie dessen Nachfahren das Box-Model z.B. auf </a:t>
            </a:r>
            <a:r>
              <a:rPr lang="de-DE" sz="1600" dirty="0" err="1"/>
              <a:t>content</a:t>
            </a:r>
            <a:r>
              <a:rPr lang="de-DE" sz="1600" dirty="0"/>
              <a:t>-box umzustellen.  </a:t>
            </a:r>
            <a:br>
              <a:rPr lang="de-DE" sz="1600" dirty="0"/>
            </a:br>
            <a:r>
              <a:rPr lang="de-DE" sz="1600" dirty="0"/>
              <a:t>Die Geschwister-Elemente von </a:t>
            </a:r>
            <a:r>
              <a:rPr lang="de-DE" sz="1600" dirty="0" err="1"/>
              <a:t>xyz</a:t>
            </a:r>
            <a:r>
              <a:rPr lang="de-DE" sz="1600" dirty="0"/>
              <a:t> sind davon nicht betroffen. </a:t>
            </a:r>
          </a:p>
        </p:txBody>
      </p:sp>
    </p:spTree>
    <p:extLst>
      <p:ext uri="{BB962C8B-B14F-4D97-AF65-F5344CB8AC3E}">
        <p14:creationId xmlns:p14="http://schemas.microsoft.com/office/powerpoint/2010/main" val="10112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3"/>
            <a:ext cx="8229600" cy="492443"/>
          </a:xfrm>
        </p:spPr>
        <p:txBody>
          <a:bodyPr/>
          <a:lstStyle/>
          <a:p>
            <a:r>
              <a:rPr lang="de-DE" dirty="0"/>
              <a:t>Siehe auch Demo-Datei. 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522028" cy="523220"/>
          </a:xfrm>
        </p:spPr>
        <p:txBody>
          <a:bodyPr/>
          <a:lstStyle/>
          <a:p>
            <a:r>
              <a:rPr lang="de-DE" dirty="0" err="1"/>
              <a:t>üBUNG</a:t>
            </a:r>
            <a:r>
              <a:rPr lang="de-DE" dirty="0"/>
              <a:t> BOX-SIZING / Vererbung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65</a:t>
            </a:fld>
            <a:endParaRPr lang="tr-T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" y="1729207"/>
            <a:ext cx="5933621" cy="5009052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0" y="4408714"/>
            <a:ext cx="2156832" cy="151447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0" y="2248022"/>
            <a:ext cx="2147194" cy="1511681"/>
          </a:xfrm>
          <a:prstGeom prst="rect">
            <a:avLst/>
          </a:prstGeom>
        </p:spPr>
      </p:pic>
      <p:cxnSp>
        <p:nvCxnSpPr>
          <p:cNvPr id="16" name="Gerade Verbindung 15"/>
          <p:cNvCxnSpPr/>
          <p:nvPr/>
        </p:nvCxnSpPr>
        <p:spPr>
          <a:xfrm>
            <a:off x="6694715" y="1894116"/>
            <a:ext cx="0" cy="48441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6933294" y="1958883"/>
            <a:ext cx="153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Border</a:t>
            </a:r>
            <a:r>
              <a:rPr lang="de-DE" sz="1400" dirty="0"/>
              <a:t>-box (1)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933294" y="4060371"/>
            <a:ext cx="153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Content-box (2)</a:t>
            </a:r>
          </a:p>
        </p:txBody>
      </p:sp>
      <p:sp>
        <p:nvSpPr>
          <p:cNvPr id="21" name="Textfeld 20"/>
          <p:cNvSpPr txBox="1"/>
          <p:nvPr/>
        </p:nvSpPr>
        <p:spPr>
          <a:xfrm rot="18558078">
            <a:off x="5890533" y="806336"/>
            <a:ext cx="208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Welches Box-Model </a:t>
            </a:r>
            <a:r>
              <a:rPr lang="de-DE" sz="1400"/>
              <a:t>wurde angewandt?</a:t>
            </a:r>
            <a:endParaRPr lang="de-DE" sz="1400" dirty="0"/>
          </a:p>
        </p:txBody>
      </p:sp>
      <p:sp>
        <p:nvSpPr>
          <p:cNvPr id="24" name="Textfeld 23"/>
          <p:cNvSpPr txBox="1"/>
          <p:nvPr/>
        </p:nvSpPr>
        <p:spPr>
          <a:xfrm>
            <a:off x="6156219" y="2248022"/>
            <a:ext cx="4420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6156219" y="3390371"/>
            <a:ext cx="4420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6156219" y="4796617"/>
            <a:ext cx="4420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6156219" y="6064975"/>
            <a:ext cx="4420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 </a:t>
            </a:r>
            <a:endParaRPr lang="de-DE" dirty="0"/>
          </a:p>
        </p:txBody>
      </p:sp>
      <p:cxnSp>
        <p:nvCxnSpPr>
          <p:cNvPr id="17" name="Gerade Verbindung 16"/>
          <p:cNvCxnSpPr/>
          <p:nvPr/>
        </p:nvCxnSpPr>
        <p:spPr>
          <a:xfrm flipH="1">
            <a:off x="3016097" y="1894116"/>
            <a:ext cx="21554" cy="4823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 rot="20391930">
            <a:off x="2896579" y="1409705"/>
            <a:ext cx="153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</a:t>
            </a:r>
            <a:r>
              <a:rPr lang="de-DE" sz="1400"/>
              <a:t>ifty-fifty</a:t>
            </a:r>
            <a:r>
              <a:rPr lang="de-DE" sz="1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8991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C988C6-40A4-4FAE-8CDC-45D4E16C6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Easy way of creating layouts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863C5-F9CE-41B6-9CA6-D84FE23F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en-CH" smtClean="0"/>
              <a:pPr/>
              <a:t>66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ECC9A7-6CE3-4D4B-890F-D911DAB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Flex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D177B-8B01-4CF5-8A6A-617878A2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666"/>
            <a:ext cx="9144000" cy="28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EB4E14-0371-4164-82C2-47A35F7DB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flex-direction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DB97B-3A43-4B2B-8F4D-EB589C8C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en-CH" smtClean="0"/>
              <a:pPr/>
              <a:t>67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9C9494-5A37-4F29-AE60-1E38B46C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Flex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A10EF-886C-4411-A868-7D49D9B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699"/>
            <a:ext cx="9144000" cy="4008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6A716F-76F7-4BB6-A4B4-5D6A17C176AD}"/>
              </a:ext>
            </a:extLst>
          </p:cNvPr>
          <p:cNvSpPr txBox="1"/>
          <p:nvPr/>
        </p:nvSpPr>
        <p:spPr>
          <a:xfrm>
            <a:off x="2100404" y="5686798"/>
            <a:ext cx="31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row (default)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A3069-A028-486B-9519-059EECDE52DC}"/>
              </a:ext>
            </a:extLst>
          </p:cNvPr>
          <p:cNvSpPr txBox="1"/>
          <p:nvPr/>
        </p:nvSpPr>
        <p:spPr>
          <a:xfrm>
            <a:off x="6828341" y="5686798"/>
            <a:ext cx="31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column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904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5ED0FA-9CBF-4759-AE75-7B050044D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flex-wrap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D8021-994D-42CC-ACD9-5C370A60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en-CH" smtClean="0"/>
              <a:pPr/>
              <a:t>68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47873B-13D3-4C58-9F46-55069909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flex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1B066-9081-449B-87BC-6B5C6573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844"/>
            <a:ext cx="9144000" cy="42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3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43730B-D252-41E7-B03C-369FDC53A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justify-content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7B8CD-EBEC-4C2E-AC70-BED337BA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en-CH" smtClean="0"/>
              <a:pPr/>
              <a:t>69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737B3B-3ECF-4A14-8BC3-DFECE9B8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flex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AEE90-95CC-432E-AC07-A46D51E9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28" y="0"/>
            <a:ext cx="4296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11893"/>
            <a:ext cx="8625417" cy="1323439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STATISCHE</a:t>
            </a:r>
            <a:r>
              <a:rPr lang="de-DE" sz="8000" dirty="0">
                <a:cs typeface="Arial"/>
              </a:rPr>
              <a:t> </a:t>
            </a:r>
            <a:r>
              <a:rPr lang="de-DE" sz="6000" dirty="0">
                <a:cs typeface="Arial"/>
              </a:rPr>
              <a:t>WEBSITE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2180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CFDF159-6284-4B1F-B85C-066DDE925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align-items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00F19-D1B8-4368-927E-5FFEAC98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en-CH" smtClean="0"/>
              <a:pPr/>
              <a:t>70</a:t>
            </a:fld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20C872-5CB4-47B2-B819-83E8AEEE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Flex	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A2D90-7029-4CB5-8CB9-83198E49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79" y="0"/>
            <a:ext cx="5526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75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EINMITTEN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473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Wir können horizontal und/oder vertikal </a:t>
            </a:r>
            <a:r>
              <a:rPr lang="de-DE" dirty="0" err="1"/>
              <a:t>einmitten</a:t>
            </a:r>
            <a:r>
              <a:rPr lang="de-DE" dirty="0"/>
              <a:t>. Teste vor allem ab IE9!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72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EINMITTEN von ELEMENTEN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18855" y="2192190"/>
            <a:ext cx="8257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Es gibt moderne und altmodische Lösungen. </a:t>
            </a:r>
            <a:br>
              <a:rPr lang="de-CH" dirty="0"/>
            </a:br>
            <a:r>
              <a:rPr lang="de-CH" dirty="0"/>
              <a:t>Sei dir bewusst, dass das moderne CSS </a:t>
            </a:r>
            <a:r>
              <a:rPr lang="de-CH" dirty="0" err="1"/>
              <a:t>transform</a:t>
            </a:r>
            <a:r>
              <a:rPr lang="de-CH" dirty="0"/>
              <a:t>: </a:t>
            </a:r>
            <a:r>
              <a:rPr lang="de-CH" dirty="0" err="1"/>
              <a:t>translate</a:t>
            </a:r>
            <a:r>
              <a:rPr lang="de-CH" dirty="0"/>
              <a:t> (x-Achse, y-Achse) </a:t>
            </a:r>
            <a:br>
              <a:rPr lang="de-CH" dirty="0"/>
            </a:br>
            <a:r>
              <a:rPr lang="de-CH" dirty="0"/>
              <a:t>zur Zeit noch viele Internet Explorer-Anhänger ausschliesst!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Wie teste ich für ältere Versionen des Internet Explorers?</a:t>
            </a:r>
          </a:p>
          <a:p>
            <a:pPr marL="742950" lvl="1" indent="-285750">
              <a:buFont typeface="Arial"/>
              <a:buChar char="•"/>
            </a:pPr>
            <a:r>
              <a:rPr lang="de-CH" dirty="0"/>
              <a:t>Du hast einen PC: </a:t>
            </a:r>
            <a:br>
              <a:rPr lang="de-CH" dirty="0"/>
            </a:br>
            <a:r>
              <a:rPr lang="de-CH" dirty="0"/>
              <a:t>In neueren Internet-Explorer kannst du im "Web </a:t>
            </a:r>
            <a:r>
              <a:rPr lang="de-CH" dirty="0" err="1"/>
              <a:t>Inspector</a:t>
            </a:r>
            <a:r>
              <a:rPr lang="de-CH" dirty="0"/>
              <a:t>" ältere Versionen vom IE emulieren und somit testen. </a:t>
            </a:r>
            <a:br>
              <a:rPr lang="de-CH" dirty="0"/>
            </a:br>
            <a:endParaRPr lang="de-CH" dirty="0"/>
          </a:p>
          <a:p>
            <a:pPr marL="742950" lvl="1" indent="-285750">
              <a:buFont typeface="Arial"/>
              <a:buChar char="•"/>
            </a:pPr>
            <a:r>
              <a:rPr lang="de-CH" dirty="0"/>
              <a:t>Du hast einen Mac: </a:t>
            </a:r>
            <a:br>
              <a:rPr lang="de-CH" dirty="0"/>
            </a:br>
            <a:r>
              <a:rPr lang="de-CH" dirty="0"/>
              <a:t>ein Notbehelf zum Testen ist: http://</a:t>
            </a:r>
            <a:r>
              <a:rPr lang="de-CH" dirty="0" err="1"/>
              <a:t>browsershots.org</a:t>
            </a:r>
            <a:r>
              <a:rPr lang="de-CH" dirty="0"/>
              <a:t>/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Siehe Ordner </a:t>
            </a:r>
            <a:r>
              <a:rPr lang="de-CH" dirty="0" err="1"/>
              <a:t>einmitten</a:t>
            </a:r>
            <a:r>
              <a:rPr lang="de-CH" dirty="0"/>
              <a:t> auf dem Server für Beispiele</a:t>
            </a:r>
          </a:p>
        </p:txBody>
      </p:sp>
    </p:spTree>
    <p:extLst>
      <p:ext uri="{BB962C8B-B14F-4D97-AF65-F5344CB8AC3E}">
        <p14:creationId xmlns:p14="http://schemas.microsoft.com/office/powerpoint/2010/main" val="1401888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Zusammenfassung der CSS-</a:t>
            </a:r>
            <a:r>
              <a:rPr lang="de-DE" dirty="0" err="1"/>
              <a:t>Einmittungstechniken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73</a:t>
            </a:fld>
            <a:endParaRPr lang="tr-TR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EINMITTEN von ELEMENTEN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86094" y="1933344"/>
            <a:ext cx="8257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CH" dirty="0"/>
              <a:t>Zentriert (aber auch nur horizontal oder vertikal möglich) ab IE 11: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das Kind-Element hat: 				</a:t>
            </a:r>
            <a:br>
              <a:rPr lang="de-CH" sz="1600" dirty="0"/>
            </a:br>
            <a:r>
              <a:rPr lang="de-CH" sz="1600" b="1" dirty="0" err="1"/>
              <a:t>position:relative</a:t>
            </a:r>
            <a:r>
              <a:rPr lang="de-CH" sz="1600" b="1" dirty="0"/>
              <a:t>; top: 50%; </a:t>
            </a:r>
            <a:r>
              <a:rPr lang="de-CH" sz="1600" b="1" dirty="0" err="1"/>
              <a:t>left</a:t>
            </a:r>
            <a:r>
              <a:rPr lang="de-CH" sz="1600" b="1" dirty="0"/>
              <a:t>: 50% ;</a:t>
            </a:r>
            <a:br>
              <a:rPr lang="de-CH" sz="1600" b="1" dirty="0"/>
            </a:br>
            <a:r>
              <a:rPr lang="de-CH" sz="1600" b="1" dirty="0"/>
              <a:t>und Korrektur: </a:t>
            </a:r>
            <a:r>
              <a:rPr lang="de-CH" sz="1600" b="1" dirty="0" err="1"/>
              <a:t>transform</a:t>
            </a:r>
            <a:r>
              <a:rPr lang="de-CH" sz="1600" b="1" dirty="0"/>
              <a:t>: </a:t>
            </a:r>
            <a:r>
              <a:rPr lang="de-CH" sz="1600" b="1" dirty="0" err="1"/>
              <a:t>translate</a:t>
            </a:r>
            <a:r>
              <a:rPr lang="de-CH" sz="1600" b="1" dirty="0"/>
              <a:t>(-50%,-50%); </a:t>
            </a:r>
          </a:p>
          <a:p>
            <a:pPr marL="285750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Horizontal </a:t>
            </a:r>
            <a:r>
              <a:rPr lang="mr-IN" dirty="0"/>
              <a:t>–</a:t>
            </a:r>
            <a:r>
              <a:rPr lang="de-CH" dirty="0"/>
              <a:t> für alle Browser: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für INLINE Kind-Elemente: 		</a:t>
            </a:r>
            <a:br>
              <a:rPr lang="de-CH" sz="1600" dirty="0"/>
            </a:br>
            <a:r>
              <a:rPr lang="de-CH" sz="1600" b="1" dirty="0"/>
              <a:t>text-</a:t>
            </a:r>
            <a:r>
              <a:rPr lang="de-CH" sz="1600" b="1" dirty="0" err="1"/>
              <a:t>align</a:t>
            </a:r>
            <a:r>
              <a:rPr lang="de-CH" sz="1600" b="1" dirty="0"/>
              <a:t>: </a:t>
            </a:r>
            <a:r>
              <a:rPr lang="de-CH" sz="1600" b="1" dirty="0" err="1"/>
              <a:t>center</a:t>
            </a:r>
            <a:r>
              <a:rPr lang="de-CH" sz="1600" b="1" dirty="0"/>
              <a:t>; im Eltern-Element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für BLOCK Kind-Elemente: 		</a:t>
            </a:r>
            <a:br>
              <a:rPr lang="de-CH" sz="1600" dirty="0"/>
            </a:br>
            <a:r>
              <a:rPr lang="de-CH" sz="1600" b="1" dirty="0" err="1"/>
              <a:t>width</a:t>
            </a:r>
            <a:r>
              <a:rPr lang="de-CH" sz="1600" b="1" dirty="0"/>
              <a:t>: __</a:t>
            </a:r>
            <a:r>
              <a:rPr lang="de-CH" sz="1600" b="1" dirty="0" err="1"/>
              <a:t>px</a:t>
            </a:r>
            <a:r>
              <a:rPr lang="de-CH" sz="1600" b="1" dirty="0"/>
              <a:t>; </a:t>
            </a:r>
            <a:r>
              <a:rPr lang="de-CH" sz="1600" b="1" dirty="0" err="1"/>
              <a:t>margin</a:t>
            </a:r>
            <a:r>
              <a:rPr lang="de-CH" sz="1600" b="1" dirty="0"/>
              <a:t>: 0 </a:t>
            </a:r>
            <a:r>
              <a:rPr lang="de-CH" sz="1600" b="1" dirty="0" err="1"/>
              <a:t>auto</a:t>
            </a:r>
            <a:r>
              <a:rPr lang="de-CH" sz="1600" b="1" dirty="0"/>
              <a:t>; im Kind-Element</a:t>
            </a:r>
          </a:p>
          <a:p>
            <a:pPr marL="742950" lvl="1" indent="-285750">
              <a:buFont typeface="Arial"/>
              <a:buChar char="•"/>
            </a:pPr>
            <a:endParaRPr lang="de-CH" dirty="0"/>
          </a:p>
          <a:p>
            <a:pPr marL="285750" indent="-285750">
              <a:buFont typeface="Arial"/>
              <a:buChar char="•"/>
            </a:pPr>
            <a:r>
              <a:rPr lang="de-CH" dirty="0"/>
              <a:t>Vertikal </a:t>
            </a:r>
            <a:r>
              <a:rPr lang="mr-IN" dirty="0"/>
              <a:t>–</a:t>
            </a:r>
            <a:r>
              <a:rPr lang="de-CH" dirty="0"/>
              <a:t> für alle Browser:</a:t>
            </a:r>
          </a:p>
          <a:p>
            <a:pPr marL="742950" lvl="1" indent="-285750">
              <a:buFont typeface="Arial"/>
              <a:buChar char="•"/>
            </a:pPr>
            <a:r>
              <a:rPr lang="de-CH" sz="1600" dirty="0"/>
              <a:t>egal ob INLINE oder BLOCK Kind-Element: </a:t>
            </a:r>
            <a:br>
              <a:rPr lang="de-CH" sz="1600" dirty="0"/>
            </a:br>
            <a:r>
              <a:rPr lang="de-CH" sz="1600" b="1" dirty="0" err="1"/>
              <a:t>display</a:t>
            </a:r>
            <a:r>
              <a:rPr lang="de-CH" sz="1600" b="1" dirty="0"/>
              <a:t>: </a:t>
            </a:r>
            <a:r>
              <a:rPr lang="de-CH" sz="1600" b="1" dirty="0" err="1"/>
              <a:t>table-cell</a:t>
            </a:r>
            <a:r>
              <a:rPr lang="de-CH" sz="1600" b="1" dirty="0"/>
              <a:t>; </a:t>
            </a:r>
            <a:r>
              <a:rPr lang="de-CH" sz="1600" b="1" dirty="0" err="1"/>
              <a:t>vertical-align</a:t>
            </a:r>
            <a:r>
              <a:rPr lang="de-CH" sz="1600" b="1" dirty="0"/>
              <a:t>: </a:t>
            </a:r>
            <a:r>
              <a:rPr lang="de-CH" sz="1600" b="1" dirty="0" err="1"/>
              <a:t>middle</a:t>
            </a:r>
            <a:r>
              <a:rPr lang="de-CH" sz="1600" b="1" dirty="0"/>
              <a:t>;  im Eltern-Element</a:t>
            </a:r>
          </a:p>
        </p:txBody>
      </p:sp>
    </p:spTree>
    <p:extLst>
      <p:ext uri="{BB962C8B-B14F-4D97-AF65-F5344CB8AC3E}">
        <p14:creationId xmlns:p14="http://schemas.microsoft.com/office/powerpoint/2010/main" val="1501684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74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REPETITION / SPRACHEN / STATISCHE WEBSITE / SYNTAX / GRUNDGERÜST / TAGS AUFGABE / QUELLCODE und DOM /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NAVIGATION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615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/>
          <p:cNvSpPr/>
          <p:nvPr/>
        </p:nvSpPr>
        <p:spPr>
          <a:xfrm>
            <a:off x="4130601" y="4762823"/>
            <a:ext cx="4925864" cy="14125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Abgerundetes Rechteck 23"/>
          <p:cNvSpPr/>
          <p:nvPr/>
        </p:nvSpPr>
        <p:spPr>
          <a:xfrm>
            <a:off x="4130601" y="3276171"/>
            <a:ext cx="4925864" cy="14125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199" y="1055768"/>
            <a:ext cx="8229600" cy="492443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Der Hyperlink – der Wegbereiter des Web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INTERNET und WEB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9120" y="1811199"/>
            <a:ext cx="7717691" cy="978730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/>
              <a:t>&lt;a </a:t>
            </a:r>
            <a:r>
              <a:rPr lang="de-DE" sz="1800" dirty="0" err="1"/>
              <a:t>href</a:t>
            </a:r>
            <a:r>
              <a:rPr lang="de-DE" sz="1800" dirty="0"/>
              <a:t>="http://</a:t>
            </a:r>
            <a:r>
              <a:rPr lang="de-DE" sz="1800" dirty="0" err="1"/>
              <a:t>sbb.ch</a:t>
            </a:r>
            <a:r>
              <a:rPr lang="de-DE" sz="1800" dirty="0"/>
              <a:t>" </a:t>
            </a:r>
            <a:r>
              <a:rPr lang="de-DE" sz="1800" dirty="0" err="1"/>
              <a:t>target</a:t>
            </a:r>
            <a:r>
              <a:rPr lang="de-DE" sz="1800" dirty="0"/>
              <a:t>="_blank" title="Externer Link zu SBB"&gt;</a:t>
            </a:r>
            <a:br>
              <a:rPr lang="de-DE" sz="1800" dirty="0"/>
            </a:br>
            <a:r>
              <a:rPr lang="de-DE" sz="1800" dirty="0"/>
              <a:t>	</a:t>
            </a:r>
            <a:r>
              <a:rPr lang="de-DE" sz="1800" b="1" dirty="0"/>
              <a:t>Auf Klick öffne ich die SBB-Seite in einem neuen Tag</a:t>
            </a:r>
          </a:p>
          <a:p>
            <a:pPr marL="0" indent="0">
              <a:buNone/>
            </a:pPr>
            <a:r>
              <a:rPr lang="de-DE" sz="1800" dirty="0"/>
              <a:t>&lt;/a&gt;</a:t>
            </a:r>
          </a:p>
        </p:txBody>
      </p:sp>
      <p:sp>
        <p:nvSpPr>
          <p:cNvPr id="7" name="Pfeil nach rechts 6"/>
          <p:cNvSpPr/>
          <p:nvPr/>
        </p:nvSpPr>
        <p:spPr>
          <a:xfrm rot="5400000">
            <a:off x="2042744" y="3035047"/>
            <a:ext cx="512656" cy="528320"/>
          </a:xfrm>
          <a:prstGeom prst="rightArrow">
            <a:avLst/>
          </a:prstGeom>
          <a:solidFill>
            <a:srgbClr val="FFC8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>
          <a:xfrm>
            <a:off x="350815" y="3638993"/>
            <a:ext cx="3644900" cy="2067560"/>
          </a:xfrm>
          <a:prstGeom prst="rect">
            <a:avLst/>
          </a:prstGeom>
        </p:spPr>
      </p:pic>
      <p:pic>
        <p:nvPicPr>
          <p:cNvPr id="13" name="Bild 12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0" t="10681" r="12369" b="85683"/>
          <a:stretch/>
        </p:blipFill>
        <p:spPr>
          <a:xfrm>
            <a:off x="893105" y="3877753"/>
            <a:ext cx="2011680" cy="81280"/>
          </a:xfrm>
          <a:prstGeom prst="rect">
            <a:avLst/>
          </a:prstGeom>
        </p:spPr>
      </p:pic>
      <p:sp>
        <p:nvSpPr>
          <p:cNvPr id="16" name="Textplatzhalter 4"/>
          <p:cNvSpPr txBox="1">
            <a:spLocks/>
          </p:cNvSpPr>
          <p:nvPr/>
        </p:nvSpPr>
        <p:spPr>
          <a:xfrm>
            <a:off x="376793" y="4036990"/>
            <a:ext cx="3202296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b="1" u="sng" dirty="0"/>
              <a:t>Klick mich und ich öffne die SBB-Seite.</a:t>
            </a:r>
            <a:endParaRPr lang="de-DE" sz="1000" u="sng" dirty="0"/>
          </a:p>
        </p:txBody>
      </p:sp>
      <p:sp>
        <p:nvSpPr>
          <p:cNvPr id="10" name="Textplatzhalter 4"/>
          <p:cNvSpPr txBox="1">
            <a:spLocks/>
          </p:cNvSpPr>
          <p:nvPr/>
        </p:nvSpPr>
        <p:spPr>
          <a:xfrm>
            <a:off x="4154930" y="3327966"/>
            <a:ext cx="4989070" cy="5663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i="1" dirty="0"/>
              <a:t>Die Seite öffnet sich wie? </a:t>
            </a:r>
          </a:p>
          <a:p>
            <a:pPr marL="0" indent="0">
              <a:buFont typeface="Arial"/>
              <a:buNone/>
            </a:pPr>
            <a:r>
              <a:rPr lang="de-DE" sz="1400" dirty="0" err="1"/>
              <a:t>target</a:t>
            </a:r>
            <a:r>
              <a:rPr lang="de-DE" sz="1400" dirty="0"/>
              <a:t>=  _</a:t>
            </a:r>
            <a:r>
              <a:rPr lang="de-DE" sz="1400" dirty="0" err="1"/>
              <a:t>self</a:t>
            </a:r>
            <a:r>
              <a:rPr lang="de-DE" sz="1400" dirty="0"/>
              <a:t> (</a:t>
            </a:r>
            <a:r>
              <a:rPr lang="de-DE" sz="1400" dirty="0" err="1"/>
              <a:t>default</a:t>
            </a:r>
            <a:r>
              <a:rPr lang="de-DE" sz="1400" dirty="0"/>
              <a:t>) | _blank | _</a:t>
            </a:r>
            <a:r>
              <a:rPr lang="de-DE" sz="1400" dirty="0" err="1"/>
              <a:t>parent</a:t>
            </a:r>
            <a:r>
              <a:rPr lang="de-DE" sz="1400" dirty="0"/>
              <a:t> | _top\</a:t>
            </a:r>
            <a:r>
              <a:rPr lang="de-DE" sz="1400" dirty="0" err="1"/>
              <a:t>framename</a:t>
            </a:r>
            <a:endParaRPr lang="de-DE" sz="1400" dirty="0"/>
          </a:p>
        </p:txBody>
      </p:sp>
      <p:sp>
        <p:nvSpPr>
          <p:cNvPr id="12" name="Textplatzhalter 4"/>
          <p:cNvSpPr txBox="1">
            <a:spLocks/>
          </p:cNvSpPr>
          <p:nvPr/>
        </p:nvSpPr>
        <p:spPr>
          <a:xfrm>
            <a:off x="4922470" y="4013113"/>
            <a:ext cx="2611605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dirty="0"/>
              <a:t>im gleichen Tab</a:t>
            </a:r>
          </a:p>
        </p:txBody>
      </p:sp>
      <p:sp>
        <p:nvSpPr>
          <p:cNvPr id="14" name="Textplatzhalter 4"/>
          <p:cNvSpPr txBox="1">
            <a:spLocks/>
          </p:cNvSpPr>
          <p:nvPr/>
        </p:nvSpPr>
        <p:spPr>
          <a:xfrm>
            <a:off x="6043613" y="4013113"/>
            <a:ext cx="895167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dirty="0"/>
              <a:t>neuer Tab </a:t>
            </a:r>
          </a:p>
        </p:txBody>
      </p:sp>
      <p:sp>
        <p:nvSpPr>
          <p:cNvPr id="15" name="Textplatzhalter 4"/>
          <p:cNvSpPr txBox="1">
            <a:spLocks/>
          </p:cNvSpPr>
          <p:nvPr/>
        </p:nvSpPr>
        <p:spPr>
          <a:xfrm>
            <a:off x="6867106" y="4013113"/>
            <a:ext cx="746342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dirty="0"/>
              <a:t>im Parent-Frame</a:t>
            </a:r>
          </a:p>
        </p:txBody>
      </p:sp>
      <p:sp>
        <p:nvSpPr>
          <p:cNvPr id="17" name="Textplatzhalter 4"/>
          <p:cNvSpPr txBox="1">
            <a:spLocks/>
          </p:cNvSpPr>
          <p:nvPr/>
        </p:nvSpPr>
        <p:spPr>
          <a:xfrm>
            <a:off x="7720364" y="4013113"/>
            <a:ext cx="122258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000" dirty="0"/>
              <a:t>im Body des Fenster resp. Framename</a:t>
            </a:r>
          </a:p>
        </p:txBody>
      </p:sp>
      <p:sp>
        <p:nvSpPr>
          <p:cNvPr id="18" name="Pfeil nach rechts 17"/>
          <p:cNvSpPr/>
          <p:nvPr/>
        </p:nvSpPr>
        <p:spPr>
          <a:xfrm rot="5400000">
            <a:off x="5309481" y="3913714"/>
            <a:ext cx="181499" cy="118076"/>
          </a:xfrm>
          <a:prstGeom prst="rightArrow">
            <a:avLst/>
          </a:prstGeom>
          <a:solidFill>
            <a:srgbClr val="FFC8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 rot="5400000">
            <a:off x="6315956" y="3913715"/>
            <a:ext cx="181499" cy="118076"/>
          </a:xfrm>
          <a:prstGeom prst="rightArrow">
            <a:avLst/>
          </a:prstGeom>
          <a:solidFill>
            <a:srgbClr val="FFC8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/>
          <p:cNvSpPr/>
          <p:nvPr/>
        </p:nvSpPr>
        <p:spPr>
          <a:xfrm rot="5400000">
            <a:off x="7014456" y="3913716"/>
            <a:ext cx="181499" cy="118076"/>
          </a:xfrm>
          <a:prstGeom prst="rightArrow">
            <a:avLst/>
          </a:prstGeom>
          <a:solidFill>
            <a:srgbClr val="FFC8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 rot="5400000">
            <a:off x="8039981" y="3913717"/>
            <a:ext cx="181499" cy="118076"/>
          </a:xfrm>
          <a:prstGeom prst="rightArrow">
            <a:avLst/>
          </a:prstGeom>
          <a:solidFill>
            <a:srgbClr val="FFC8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4"/>
          <p:cNvSpPr txBox="1">
            <a:spLocks/>
          </p:cNvSpPr>
          <p:nvPr/>
        </p:nvSpPr>
        <p:spPr>
          <a:xfrm>
            <a:off x="4154930" y="4958191"/>
            <a:ext cx="4989070" cy="7817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i="1" dirty="0"/>
              <a:t>Wenn der Mauszeiger darüber stehen bleibt, dann erscheint ein Text: </a:t>
            </a:r>
          </a:p>
          <a:p>
            <a:pPr marL="0" indent="0">
              <a:buFont typeface="Arial"/>
              <a:buNone/>
            </a:pPr>
            <a:r>
              <a:rPr lang="de-DE" sz="1400" dirty="0"/>
              <a:t>title="Externer Link zu SBB"</a:t>
            </a:r>
          </a:p>
        </p:txBody>
      </p:sp>
      <p:pic>
        <p:nvPicPr>
          <p:cNvPr id="6" name="Bild 5" descr="Bildschirmfoto 2016-10-27 um 16.30.17 (3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3544" r="43470" b="83755"/>
          <a:stretch/>
        </p:blipFill>
        <p:spPr>
          <a:xfrm>
            <a:off x="2797893" y="4315703"/>
            <a:ext cx="724278" cy="138896"/>
          </a:xfrm>
          <a:prstGeom prst="rect">
            <a:avLst/>
          </a:prstGeom>
        </p:spPr>
      </p:pic>
      <p:pic>
        <p:nvPicPr>
          <p:cNvPr id="23" name="Bild 22" descr="cursor-hand-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39" y="4169576"/>
            <a:ext cx="213162" cy="270096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76</a:t>
            </a:fld>
            <a:endParaRPr lang="tr-TR"/>
          </a:p>
        </p:txBody>
      </p:sp>
      <p:sp>
        <p:nvSpPr>
          <p:cNvPr id="3" name="Abgerundetes Rechteck 2"/>
          <p:cNvSpPr/>
          <p:nvPr/>
        </p:nvSpPr>
        <p:spPr>
          <a:xfrm>
            <a:off x="581610" y="1828009"/>
            <a:ext cx="8130638" cy="973356"/>
          </a:xfrm>
          <a:prstGeom prst="roundRect">
            <a:avLst/>
          </a:prstGeom>
          <a:noFill/>
          <a:ln>
            <a:solidFill>
              <a:srgbClr val="FFC81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972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FARBVERLÄUFE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2953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Früher Mühsal, heute kinderleicht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Farbverläufe (Gradient) mit CSS</a:t>
            </a:r>
          </a:p>
        </p:txBody>
      </p:sp>
      <p:sp>
        <p:nvSpPr>
          <p:cNvPr id="5" name="Rechteck 4"/>
          <p:cNvSpPr/>
          <p:nvPr/>
        </p:nvSpPr>
        <p:spPr>
          <a:xfrm>
            <a:off x="593402" y="2127144"/>
            <a:ext cx="7941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background-image: linear-gradient(</a:t>
            </a:r>
            <a:r>
              <a:rPr lang="de-CH" dirty="0" err="1"/>
              <a:t>direction</a:t>
            </a:r>
            <a:r>
              <a:rPr lang="de-CH" dirty="0"/>
              <a:t>, color1 stop1, color2 stop2, etc...)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273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Flaggen </a:t>
            </a:r>
            <a:r>
              <a:rPr lang="de-DE" dirty="0" err="1"/>
              <a:t>Tricolor</a:t>
            </a:r>
            <a:r>
              <a:rPr lang="de-DE" dirty="0"/>
              <a:t> mit CSS linear-gradient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9126" y="2858048"/>
            <a:ext cx="3492500" cy="23241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79</a:t>
            </a:fld>
            <a:endParaRPr lang="tr-TR"/>
          </a:p>
        </p:txBody>
      </p:sp>
      <p:sp>
        <p:nvSpPr>
          <p:cNvPr id="3" name="Textfeld 2"/>
          <p:cNvSpPr txBox="1"/>
          <p:nvPr/>
        </p:nvSpPr>
        <p:spPr>
          <a:xfrm>
            <a:off x="4848086" y="2330173"/>
            <a:ext cx="33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versuche ein DIV so zu stylen unter Menüpunkt Beispiele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 flipH="1">
            <a:off x="4538870" y="2674615"/>
            <a:ext cx="331241" cy="1304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08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Eine statische Website ...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ERLäuterung</a:t>
            </a:r>
            <a:r>
              <a:rPr lang="de-DE" dirty="0"/>
              <a:t> 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198" y="1926908"/>
            <a:ext cx="8459690" cy="3810274"/>
          </a:xfr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ist  zustandslos (kein Gedächtnis, kein Erinnern von </a:t>
            </a:r>
            <a:r>
              <a:rPr lang="de-DE" sz="1600" dirty="0" err="1">
                <a:cs typeface="Arial"/>
              </a:rPr>
              <a:t>Requests</a:t>
            </a:r>
            <a:r>
              <a:rPr lang="de-DE" sz="1600" dirty="0">
                <a:cs typeface="Arial"/>
              </a:rPr>
              <a:t>)</a:t>
            </a: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ist </a:t>
            </a:r>
            <a:r>
              <a:rPr lang="de-DE" sz="1600" dirty="0" err="1">
                <a:cs typeface="Arial"/>
              </a:rPr>
              <a:t>hardcodiert</a:t>
            </a:r>
            <a:r>
              <a:rPr lang="de-DE" sz="1600" dirty="0">
                <a:cs typeface="Arial"/>
              </a:rPr>
              <a:t> (Inhalte sind in den HTML-Files abgelegt)</a:t>
            </a: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hat einzelne Webpages, die durch Navigieren im Browser aufgerufen werden können</a:t>
            </a: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jede Webpage kann durch die gleiche zentrale </a:t>
            </a:r>
            <a:r>
              <a:rPr lang="de-DE" sz="1600" dirty="0" err="1">
                <a:cs typeface="Arial"/>
              </a:rPr>
              <a:t>CSS-Datei</a:t>
            </a:r>
            <a:r>
              <a:rPr lang="de-DE" sz="1600" dirty="0">
                <a:cs typeface="Arial"/>
              </a:rPr>
              <a:t> formatiert werden</a:t>
            </a: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benötigt nicht PHP, da ihre Inhalte NICHT durch eine Datenbank </a:t>
            </a:r>
            <a:r>
              <a:rPr lang="de-DE" sz="1600" dirty="0" err="1">
                <a:cs typeface="Arial"/>
              </a:rPr>
              <a:t>gespiesen</a:t>
            </a:r>
            <a:r>
              <a:rPr lang="de-DE" sz="1600" dirty="0">
                <a:cs typeface="Arial"/>
              </a:rPr>
              <a:t> wird: </a:t>
            </a:r>
            <a:br>
              <a:rPr lang="de-DE" sz="1600" dirty="0">
                <a:cs typeface="Arial"/>
              </a:rPr>
            </a:br>
            <a:r>
              <a:rPr lang="de-DE" sz="1600" dirty="0">
                <a:cs typeface="Arial"/>
              </a:rPr>
              <a:t>sie ist somit NICHT dynamisch</a:t>
            </a: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das dauerhafte Abspeichern erfolgt clientseitig: </a:t>
            </a:r>
            <a:br>
              <a:rPr lang="de-DE" sz="1600" dirty="0">
                <a:cs typeface="Arial"/>
              </a:rPr>
            </a:br>
            <a:r>
              <a:rPr lang="de-DE" sz="1600" dirty="0" err="1">
                <a:cs typeface="Arial"/>
              </a:rPr>
              <a:t>Cookies</a:t>
            </a:r>
            <a:r>
              <a:rPr lang="de-DE" sz="1600" dirty="0">
                <a:cs typeface="Arial"/>
              </a:rPr>
              <a:t>, JS, </a:t>
            </a:r>
            <a:r>
              <a:rPr lang="de-DE" sz="1600" dirty="0" err="1">
                <a:cs typeface="Arial"/>
              </a:rPr>
              <a:t>Sessions</a:t>
            </a:r>
            <a:r>
              <a:rPr lang="de-DE" sz="1600" dirty="0">
                <a:cs typeface="Arial"/>
              </a:rPr>
              <a:t>, </a:t>
            </a:r>
            <a:r>
              <a:rPr lang="de-DE" sz="1600" dirty="0" err="1">
                <a:cs typeface="Arial"/>
              </a:rPr>
              <a:t>Local</a:t>
            </a:r>
            <a:r>
              <a:rPr lang="de-DE" sz="1600" dirty="0">
                <a:cs typeface="Arial"/>
              </a:rPr>
              <a:t> </a:t>
            </a:r>
            <a:r>
              <a:rPr lang="de-DE" sz="1600" dirty="0" err="1">
                <a:cs typeface="Arial"/>
              </a:rPr>
              <a:t>Storage</a:t>
            </a:r>
            <a:endParaRPr lang="de-DE" sz="1600" dirty="0">
              <a:cs typeface="Arial"/>
            </a:endParaRP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hat eine Start-Datei: </a:t>
            </a:r>
            <a:r>
              <a:rPr lang="de-DE" sz="1600" dirty="0" err="1">
                <a:cs typeface="Arial"/>
              </a:rPr>
              <a:t>index.html</a:t>
            </a:r>
            <a:endParaRPr lang="de-DE" sz="1600" dirty="0">
              <a:cs typeface="Arial"/>
            </a:endParaRPr>
          </a:p>
          <a:p>
            <a:pPr>
              <a:spcAft>
                <a:spcPts val="600"/>
              </a:spcAft>
              <a:buFont typeface="Wingdings" charset="2"/>
              <a:buChar char="§"/>
            </a:pPr>
            <a:r>
              <a:rPr lang="de-DE" sz="1600" dirty="0">
                <a:cs typeface="Arial"/>
              </a:rPr>
              <a:t>ist nur mit </a:t>
            </a:r>
            <a:r>
              <a:rPr lang="de-DE" sz="1600" dirty="0" err="1">
                <a:cs typeface="Arial"/>
              </a:rPr>
              <a:t>HTML/CSS-Kenntnissen</a:t>
            </a:r>
            <a:r>
              <a:rPr lang="de-DE" sz="1600" dirty="0">
                <a:cs typeface="Arial"/>
              </a:rPr>
              <a:t> verwaltbar</a:t>
            </a:r>
          </a:p>
          <a:p>
            <a:pPr>
              <a:spcAft>
                <a:spcPts val="600"/>
              </a:spcAf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4996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FONTS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6072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 err="1"/>
              <a:t>Charset</a:t>
            </a:r>
            <a:r>
              <a:rPr lang="de-DE" dirty="0"/>
              <a:t> utf-8 </a:t>
            </a:r>
            <a:r>
              <a:rPr lang="mr-IN" dirty="0"/>
              <a:t>–</a:t>
            </a:r>
            <a:r>
              <a:rPr lang="de-DE" dirty="0"/>
              <a:t> für die meisten europäischen Sprachen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Schriftsatz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93748" y="2246963"/>
            <a:ext cx="5947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Zeichensatz-Angabe im Head:</a:t>
            </a:r>
          </a:p>
          <a:p>
            <a:r>
              <a:rPr lang="de-DE" dirty="0"/>
              <a:t>&lt;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charset</a:t>
            </a:r>
            <a:r>
              <a:rPr lang="de-DE" dirty="0"/>
              <a:t>="utf-8&gt;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Nachlese: </a:t>
            </a:r>
          </a:p>
          <a:p>
            <a:r>
              <a:rPr lang="de-DE" dirty="0"/>
              <a:t>https://</a:t>
            </a:r>
            <a:r>
              <a:rPr lang="de-DE" dirty="0" err="1"/>
              <a:t>wiki.selfhtml.org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/Zeichenkodierung/Webserver</a:t>
            </a:r>
          </a:p>
          <a:p>
            <a:endParaRPr lang="de-DE" dirty="0"/>
          </a:p>
          <a:p>
            <a:r>
              <a:rPr lang="de-DE" dirty="0"/>
              <a:t>Spezialzeichen</a:t>
            </a:r>
          </a:p>
          <a:p>
            <a:r>
              <a:rPr lang="de-DE" dirty="0"/>
              <a:t>http://www.w3schools.com/</a:t>
            </a:r>
            <a:r>
              <a:rPr lang="de-DE" dirty="0" err="1"/>
              <a:t>html</a:t>
            </a:r>
            <a:r>
              <a:rPr lang="de-DE" dirty="0"/>
              <a:t>/</a:t>
            </a:r>
            <a:r>
              <a:rPr lang="de-DE" dirty="0" err="1"/>
              <a:t>html_charset.asp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615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Einbettungsmöglichkeiten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/>
              <a:t>Formate für </a:t>
            </a:r>
            <a:r>
              <a:rPr lang="de-DE" dirty="0" err="1"/>
              <a:t>schriften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93748" y="1586918"/>
            <a:ext cx="594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CSS-Regel</a:t>
            </a:r>
            <a:r>
              <a:rPr lang="de-DE" i="1" dirty="0"/>
              <a:t>: </a:t>
            </a:r>
          </a:p>
          <a:p>
            <a:r>
              <a:rPr lang="de-DE" dirty="0" err="1"/>
              <a:t>font-family</a:t>
            </a:r>
            <a:r>
              <a:rPr lang="de-DE" dirty="0"/>
              <a:t>: '</a:t>
            </a:r>
            <a:r>
              <a:rPr lang="de-DE" dirty="0" err="1"/>
              <a:t>Lato</a:t>
            </a:r>
            <a:r>
              <a:rPr lang="de-DE" dirty="0"/>
              <a:t>', '</a:t>
            </a:r>
            <a:r>
              <a:rPr lang="de-DE" dirty="0" err="1"/>
              <a:t>Verdana</a:t>
            </a:r>
            <a:r>
              <a:rPr lang="de-DE" dirty="0"/>
              <a:t>', 'Arial', </a:t>
            </a:r>
            <a:r>
              <a:rPr lang="de-DE" dirty="0" err="1"/>
              <a:t>sans-serif</a:t>
            </a:r>
            <a:r>
              <a:rPr lang="de-DE" dirty="0"/>
              <a:t>; 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730250" y="2413464"/>
            <a:ext cx="5060950" cy="276999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CH" sz="1200" dirty="0"/>
              <a:t>Webfonts / eigene Schriften</a:t>
            </a:r>
          </a:p>
        </p:txBody>
      </p:sp>
      <p:sp>
        <p:nvSpPr>
          <p:cNvPr id="22" name="Textplatzhalter 8"/>
          <p:cNvSpPr txBox="1">
            <a:spLocks/>
          </p:cNvSpPr>
          <p:nvPr/>
        </p:nvSpPr>
        <p:spPr>
          <a:xfrm>
            <a:off x="730250" y="2690461"/>
            <a:ext cx="5060950" cy="3056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mit ' _____ ' ansprechbar, also '</a:t>
            </a:r>
            <a:r>
              <a:rPr lang="de-CH" sz="1600" dirty="0" err="1"/>
              <a:t>Lato</a:t>
            </a:r>
            <a:r>
              <a:rPr lang="de-CH" sz="1600" dirty="0"/>
              <a:t>'</a:t>
            </a:r>
          </a:p>
          <a:p>
            <a:r>
              <a:rPr lang="de-CH" sz="1600" dirty="0"/>
              <a:t>ab </a:t>
            </a:r>
            <a:r>
              <a:rPr lang="de-CH" sz="1600" dirty="0" err="1"/>
              <a:t>Hosting</a:t>
            </a:r>
            <a:r>
              <a:rPr lang="de-CH" sz="1600" dirty="0"/>
              <a:t> Service (z.B. Google Fonts)</a:t>
            </a:r>
          </a:p>
          <a:p>
            <a:pPr lvl="1"/>
            <a:r>
              <a:rPr lang="de-CH" sz="1400" dirty="0"/>
              <a:t>einfach zum Implementieren: @</a:t>
            </a:r>
            <a:r>
              <a:rPr lang="de-CH" sz="1400" dirty="0" err="1"/>
              <a:t>import</a:t>
            </a:r>
            <a:endParaRPr lang="de-CH" sz="1400" dirty="0"/>
          </a:p>
          <a:p>
            <a:pPr lvl="1"/>
            <a:r>
              <a:rPr lang="de-CH" sz="1400" dirty="0"/>
              <a:t>zusätzliche "</a:t>
            </a:r>
            <a:r>
              <a:rPr lang="de-CH" sz="1400" dirty="0" err="1"/>
              <a:t>online</a:t>
            </a:r>
            <a:r>
              <a:rPr lang="de-CH" sz="1400" dirty="0"/>
              <a:t>"-Abhängigkeit</a:t>
            </a:r>
            <a:endParaRPr lang="de-CH" sz="1000" dirty="0"/>
          </a:p>
          <a:p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 eigenem </a:t>
            </a:r>
            <a:r>
              <a:rPr lang="de-CH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Webspace</a:t>
            </a:r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lvl="1"/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aufwändiger einzubinden</a:t>
            </a:r>
          </a:p>
          <a:p>
            <a:pPr lvl="1"/>
            <a:r>
              <a:rPr lang="de-CH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folgende Formate sind verbreitet:  </a:t>
            </a:r>
          </a:p>
          <a:p>
            <a:pPr lvl="2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caniuse.com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platzhalter 8"/>
          <p:cNvSpPr txBox="1">
            <a:spLocks/>
          </p:cNvSpPr>
          <p:nvPr/>
        </p:nvSpPr>
        <p:spPr>
          <a:xfrm>
            <a:off x="6163734" y="2413464"/>
            <a:ext cx="2523067" cy="276999"/>
          </a:xfrm>
          <a:prstGeom prst="rect">
            <a:avLst/>
          </a:prstGeom>
          <a:solidFill>
            <a:srgbClr val="FFC81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Systemschriften</a:t>
            </a:r>
            <a:r>
              <a:rPr kumimoji="0" lang="de-CH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beim Client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platzhalter 8"/>
          <p:cNvSpPr txBox="1">
            <a:spLocks/>
          </p:cNvSpPr>
          <p:nvPr/>
        </p:nvSpPr>
        <p:spPr>
          <a:xfrm>
            <a:off x="6163734" y="2690461"/>
            <a:ext cx="2523067" cy="3056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Angabe der Schriftenfamilien</a:t>
            </a:r>
          </a:p>
          <a:p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Fallback (z.B. </a:t>
            </a:r>
            <a:r>
              <a:rPr lang="de-CH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sans-serif</a:t>
            </a:r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Einfach zum Implementieren</a:t>
            </a:r>
          </a:p>
          <a:p>
            <a: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Eventuell nicht authentisch mit dem Screendesign</a:t>
            </a:r>
            <a:br>
              <a:rPr lang="de-CH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de-CH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9706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Umrechnen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SCHRIFTGrössen</a:t>
            </a:r>
            <a:r>
              <a:rPr lang="de-DE" dirty="0"/>
              <a:t> Pixel und REM</a:t>
            </a:r>
          </a:p>
        </p:txBody>
      </p:sp>
      <p:graphicFrame>
        <p:nvGraphicFramePr>
          <p:cNvPr id="21" name="Tabelle 20"/>
          <p:cNvGraphicFramePr>
            <a:graphicFrameLocks noGrp="1"/>
          </p:cNvGraphicFramePr>
          <p:nvPr/>
        </p:nvGraphicFramePr>
        <p:xfrm>
          <a:off x="1935133" y="2005867"/>
          <a:ext cx="5311532" cy="324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tx1"/>
                          </a:solidFill>
                        </a:rPr>
                        <a:t>Grösse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 in Pixel</a:t>
                      </a:r>
                    </a:p>
                  </a:txBody>
                  <a:tcPr anchor="ctr"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de-DE" baseline="0" dirty="0">
                          <a:solidFill>
                            <a:schemeClr val="tx1"/>
                          </a:solidFill>
                        </a:rPr>
                        <a:t>6 Pixel / 16 = 1rem</a:t>
                      </a:r>
                    </a:p>
                    <a:p>
                      <a:pPr algn="ctr"/>
                      <a:r>
                        <a:rPr lang="de-D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baseline="0" dirty="0" err="1">
                          <a:solidFill>
                            <a:schemeClr val="tx1"/>
                          </a:solidFill>
                        </a:rPr>
                        <a:t>body-Tag</a:t>
                      </a:r>
                      <a:r>
                        <a:rPr lang="de-D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8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1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0.75rem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14px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0.875rem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b="1" dirty="0"/>
                        <a:t>1rem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1.125rem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1.25rem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1.5rem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2rem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443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ab dem eigenen Webspace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 err="1"/>
              <a:t>WEbFonts</a:t>
            </a:r>
            <a:r>
              <a:rPr lang="de-DE" dirty="0"/>
              <a:t> Von Google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52661" y="1796612"/>
            <a:ext cx="594783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de-DE" dirty="0"/>
              <a:t>Lade die Schriftschnitte von Google Font runter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de-DE" dirty="0"/>
              <a:t>Konvertiere jene Schriftschnitte mit einem der folgenden Tools in verschiedene Formate (</a:t>
            </a:r>
            <a:r>
              <a:rPr lang="de-DE" dirty="0" err="1"/>
              <a:t>woff</a:t>
            </a:r>
            <a:r>
              <a:rPr lang="de-DE" dirty="0"/>
              <a:t> und woff2):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de-DE" dirty="0"/>
              <a:t>https://</a:t>
            </a:r>
            <a:r>
              <a:rPr lang="de-DE" dirty="0" err="1"/>
              <a:t>www.fontsquirrel.com</a:t>
            </a:r>
            <a:r>
              <a:rPr lang="de-DE" dirty="0"/>
              <a:t>/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de-DE" dirty="0"/>
              <a:t>https://</a:t>
            </a:r>
            <a:r>
              <a:rPr lang="de-DE" dirty="0" err="1"/>
              <a:t>www.web</a:t>
            </a:r>
            <a:r>
              <a:rPr lang="de-DE" dirty="0"/>
              <a:t>-font-</a:t>
            </a:r>
            <a:r>
              <a:rPr lang="de-DE" dirty="0" err="1"/>
              <a:t>generator.com</a:t>
            </a:r>
            <a:r>
              <a:rPr lang="de-DE" dirty="0"/>
              <a:t>/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de-DE" dirty="0"/>
              <a:t>https://</a:t>
            </a:r>
            <a:r>
              <a:rPr lang="de-DE" dirty="0" err="1"/>
              <a:t>everythingfonts.com</a:t>
            </a:r>
            <a:r>
              <a:rPr lang="de-DE" dirty="0"/>
              <a:t>/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DE" dirty="0"/>
              <a:t>Binde es ein mit @</a:t>
            </a:r>
            <a:r>
              <a:rPr lang="de-DE" dirty="0" err="1"/>
              <a:t>font</a:t>
            </a:r>
            <a:r>
              <a:rPr lang="de-DE" dirty="0"/>
              <a:t>-face</a:t>
            </a:r>
            <a:br>
              <a:rPr lang="de-DE" dirty="0"/>
            </a:br>
            <a:r>
              <a:rPr lang="de-DE" dirty="0"/>
              <a:t> http://</a:t>
            </a:r>
            <a:r>
              <a:rPr lang="de-DE" dirty="0" err="1"/>
              <a:t>css-tricks.com</a:t>
            </a:r>
            <a:r>
              <a:rPr lang="de-DE" dirty="0"/>
              <a:t>/</a:t>
            </a:r>
            <a:r>
              <a:rPr lang="de-DE" dirty="0" err="1"/>
              <a:t>snippets</a:t>
            </a:r>
            <a:r>
              <a:rPr lang="de-DE" dirty="0"/>
              <a:t>/</a:t>
            </a:r>
            <a:r>
              <a:rPr lang="de-DE" dirty="0" err="1"/>
              <a:t>css</a:t>
            </a:r>
            <a:r>
              <a:rPr lang="de-DE" dirty="0"/>
              <a:t>/</a:t>
            </a:r>
            <a:r>
              <a:rPr lang="de-DE" dirty="0" err="1"/>
              <a:t>using</a:t>
            </a:r>
            <a:r>
              <a:rPr lang="de-DE" dirty="0"/>
              <a:t>-font-face/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DE" dirty="0"/>
              <a:t>Mach ein Beispiel, indem du einen Text so formatierst.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DE" dirty="0"/>
              <a:t>Überprüfe mit dem Browser-</a:t>
            </a:r>
            <a:r>
              <a:rPr lang="de-DE" dirty="0" err="1"/>
              <a:t>Addon</a:t>
            </a:r>
            <a:r>
              <a:rPr lang="de-DE" dirty="0"/>
              <a:t> "</a:t>
            </a:r>
            <a:r>
              <a:rPr lang="de-DE" dirty="0" err="1"/>
              <a:t>What</a:t>
            </a:r>
            <a:r>
              <a:rPr lang="de-DE" dirty="0"/>
              <a:t> Font", </a:t>
            </a:r>
            <a:br>
              <a:rPr lang="de-DE" dirty="0"/>
            </a:br>
            <a:r>
              <a:rPr lang="de-DE" dirty="0"/>
              <a:t>welche Font effektiv angezeigt wird.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08039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TEXT FORMATING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1458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Die wichtigsten für Textformatierung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459133" cy="523220"/>
          </a:xfrm>
        </p:spPr>
        <p:txBody>
          <a:bodyPr/>
          <a:lstStyle/>
          <a:p>
            <a:r>
              <a:rPr lang="de-DE" dirty="0" err="1"/>
              <a:t>cSS</a:t>
            </a:r>
            <a:r>
              <a:rPr lang="de-DE" dirty="0"/>
              <a:t> EIGENSCHAFTEN für </a:t>
            </a:r>
            <a:r>
              <a:rPr lang="de-DE" dirty="0" err="1"/>
              <a:t>FONTs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93748" y="1651361"/>
            <a:ext cx="8354701" cy="5030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font-family</a:t>
            </a:r>
            <a:r>
              <a:rPr lang="de-DE" dirty="0"/>
              <a:t>: Schrift1, Schrift2, </a:t>
            </a:r>
            <a:r>
              <a:rPr lang="de-DE" dirty="0" err="1"/>
              <a:t>sans-serif</a:t>
            </a:r>
            <a:r>
              <a:rPr lang="de-DE" dirty="0"/>
              <a:t>;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font</a:t>
            </a:r>
            <a:r>
              <a:rPr lang="de-DE" dirty="0"/>
              <a:t>-size: </a:t>
            </a:r>
            <a:r>
              <a:rPr lang="de-DE" dirty="0" err="1"/>
              <a:t>px</a:t>
            </a:r>
            <a:r>
              <a:rPr lang="de-DE" dirty="0"/>
              <a:t> |</a:t>
            </a:r>
            <a:r>
              <a:rPr lang="de-DE" dirty="0" err="1"/>
              <a:t>rem</a:t>
            </a:r>
            <a:r>
              <a:rPr lang="de-DE" dirty="0"/>
              <a:t> | </a:t>
            </a:r>
            <a:r>
              <a:rPr lang="de-DE" dirty="0" err="1"/>
              <a:t>em</a:t>
            </a:r>
            <a:r>
              <a:rPr lang="de-DE" dirty="0"/>
              <a:t> |%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color</a:t>
            </a:r>
            <a:r>
              <a:rPr lang="de-DE" dirty="0"/>
              <a:t>: </a:t>
            </a:r>
            <a:r>
              <a:rPr lang="de-DE" dirty="0" err="1"/>
              <a:t>farbname</a:t>
            </a:r>
            <a:r>
              <a:rPr lang="de-DE" dirty="0"/>
              <a:t> | </a:t>
            </a:r>
            <a:r>
              <a:rPr lang="de-DE" dirty="0" err="1"/>
              <a:t>hexacode</a:t>
            </a:r>
            <a:r>
              <a:rPr lang="de-DE" dirty="0"/>
              <a:t> | </a:t>
            </a:r>
            <a:r>
              <a:rPr lang="de-DE" dirty="0" err="1"/>
              <a:t>rgba</a:t>
            </a:r>
            <a:endParaRPr lang="de-DE" dirty="0"/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text-decoration</a:t>
            </a:r>
            <a:r>
              <a:rPr lang="de-DE" dirty="0"/>
              <a:t>: </a:t>
            </a:r>
            <a:r>
              <a:rPr lang="de-DE" dirty="0" err="1"/>
              <a:t>none</a:t>
            </a:r>
            <a:r>
              <a:rPr lang="de-DE" dirty="0"/>
              <a:t> | </a:t>
            </a:r>
            <a:r>
              <a:rPr lang="de-DE" dirty="0" err="1"/>
              <a:t>underline</a:t>
            </a:r>
            <a:r>
              <a:rPr lang="de-DE" dirty="0"/>
              <a:t> | </a:t>
            </a:r>
            <a:r>
              <a:rPr lang="de-DE" dirty="0" err="1"/>
              <a:t>overline</a:t>
            </a:r>
            <a:r>
              <a:rPr lang="de-DE" dirty="0"/>
              <a:t> | </a:t>
            </a:r>
            <a:r>
              <a:rPr lang="de-DE" dirty="0" err="1"/>
              <a:t>line-through</a:t>
            </a:r>
            <a:endParaRPr lang="de-DE" dirty="0"/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/>
              <a:t>text-</a:t>
            </a:r>
            <a:r>
              <a:rPr lang="de-DE" dirty="0" err="1"/>
              <a:t>shadow</a:t>
            </a:r>
            <a:r>
              <a:rPr lang="de-DE" dirty="0"/>
              <a:t>: offset-x offset-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blur</a:t>
            </a:r>
            <a:r>
              <a:rPr lang="de-DE" dirty="0"/>
              <a:t>-radius color-code; </a:t>
            </a:r>
            <a:br>
              <a:rPr lang="de-DE" dirty="0"/>
            </a:br>
            <a:r>
              <a:rPr lang="de-DE" dirty="0"/>
              <a:t>(mehrere Schatten kommaseparierte Wertketten)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/>
              <a:t>text-</a:t>
            </a:r>
            <a:r>
              <a:rPr lang="de-DE" dirty="0" err="1"/>
              <a:t>align</a:t>
            </a:r>
            <a:r>
              <a:rPr lang="de-DE" dirty="0"/>
              <a:t>: </a:t>
            </a:r>
            <a:r>
              <a:rPr lang="de-DE" dirty="0" err="1"/>
              <a:t>left</a:t>
            </a:r>
            <a:r>
              <a:rPr lang="de-DE" dirty="0"/>
              <a:t> | </a:t>
            </a:r>
            <a:r>
              <a:rPr lang="de-DE" dirty="0" err="1"/>
              <a:t>right</a:t>
            </a:r>
            <a:r>
              <a:rPr lang="de-DE" dirty="0"/>
              <a:t> | </a:t>
            </a:r>
            <a:r>
              <a:rPr lang="de-DE" dirty="0" err="1"/>
              <a:t>center</a:t>
            </a:r>
            <a:r>
              <a:rPr lang="de-DE" dirty="0"/>
              <a:t> |  </a:t>
            </a:r>
            <a:r>
              <a:rPr lang="de-DE" dirty="0" err="1"/>
              <a:t>justify</a:t>
            </a:r>
            <a:endParaRPr lang="de-DE" dirty="0"/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vertical-align</a:t>
            </a:r>
            <a:r>
              <a:rPr lang="de-DE" dirty="0"/>
              <a:t>: top | </a:t>
            </a:r>
            <a:r>
              <a:rPr lang="de-DE" dirty="0" err="1"/>
              <a:t>bottom</a:t>
            </a:r>
            <a:r>
              <a:rPr lang="de-DE" dirty="0"/>
              <a:t> |</a:t>
            </a:r>
            <a:r>
              <a:rPr lang="de-DE" dirty="0" err="1"/>
              <a:t>middle</a:t>
            </a:r>
            <a:endParaRPr lang="de-DE" dirty="0"/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text-transform</a:t>
            </a:r>
            <a:r>
              <a:rPr lang="de-DE" dirty="0"/>
              <a:t>: </a:t>
            </a:r>
            <a:r>
              <a:rPr lang="de-DE" dirty="0" err="1"/>
              <a:t>uppercase</a:t>
            </a:r>
            <a:r>
              <a:rPr lang="de-DE" dirty="0"/>
              <a:t> | </a:t>
            </a:r>
            <a:r>
              <a:rPr lang="de-DE" dirty="0" err="1"/>
              <a:t>lowercase</a:t>
            </a:r>
            <a:r>
              <a:rPr lang="de-DE" dirty="0"/>
              <a:t> | </a:t>
            </a:r>
            <a:r>
              <a:rPr lang="de-DE" dirty="0" err="1"/>
              <a:t>capitalize</a:t>
            </a:r>
            <a:endParaRPr lang="de-DE" dirty="0"/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/>
              <a:t>text-</a:t>
            </a:r>
            <a:r>
              <a:rPr lang="de-DE" dirty="0" err="1"/>
              <a:t>indent</a:t>
            </a:r>
            <a:r>
              <a:rPr lang="de-DE" dirty="0"/>
              <a:t>: : </a:t>
            </a:r>
            <a:r>
              <a:rPr lang="de-DE" dirty="0" err="1"/>
              <a:t>px</a:t>
            </a:r>
            <a:r>
              <a:rPr lang="de-DE" dirty="0"/>
              <a:t> |</a:t>
            </a:r>
            <a:r>
              <a:rPr lang="de-DE" dirty="0" err="1"/>
              <a:t>rem</a:t>
            </a:r>
            <a:r>
              <a:rPr lang="de-DE" dirty="0"/>
              <a:t> | </a:t>
            </a:r>
            <a:r>
              <a:rPr lang="de-DE" dirty="0" err="1"/>
              <a:t>em</a:t>
            </a:r>
            <a:r>
              <a:rPr lang="de-DE" dirty="0"/>
              <a:t> |%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letter-spacing</a:t>
            </a:r>
            <a:r>
              <a:rPr lang="de-DE" dirty="0"/>
              <a:t>: : </a:t>
            </a:r>
            <a:r>
              <a:rPr lang="de-DE" dirty="0" err="1"/>
              <a:t>px</a:t>
            </a:r>
            <a:r>
              <a:rPr lang="de-DE" dirty="0"/>
              <a:t> |</a:t>
            </a:r>
            <a:r>
              <a:rPr lang="de-DE" dirty="0" err="1"/>
              <a:t>rem</a:t>
            </a:r>
            <a:r>
              <a:rPr lang="de-DE" dirty="0"/>
              <a:t> | </a:t>
            </a:r>
            <a:r>
              <a:rPr lang="de-DE" dirty="0" err="1"/>
              <a:t>em</a:t>
            </a:r>
            <a:r>
              <a:rPr lang="de-DE" dirty="0"/>
              <a:t> (auch negative Werte)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line-height</a:t>
            </a:r>
            <a:r>
              <a:rPr lang="de-DE" dirty="0"/>
              <a:t>: 0 bis ~ (</a:t>
            </a:r>
            <a:r>
              <a:rPr lang="de-DE" dirty="0" err="1"/>
              <a:t>Fliesskommazahl</a:t>
            </a:r>
            <a:r>
              <a:rPr lang="de-DE" dirty="0"/>
              <a:t>, </a:t>
            </a:r>
            <a:r>
              <a:rPr lang="de-DE" dirty="0" err="1"/>
              <a:t>px</a:t>
            </a:r>
            <a:r>
              <a:rPr lang="de-DE" dirty="0"/>
              <a:t>, %)</a:t>
            </a:r>
          </a:p>
          <a:p>
            <a:pPr marL="176213" indent="-176213">
              <a:lnSpc>
                <a:spcPct val="90000"/>
              </a:lnSpc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tabLst>
                <a:tab pos="444500" algn="l"/>
              </a:tabLst>
            </a:pPr>
            <a:r>
              <a:rPr lang="de-DE" dirty="0" err="1"/>
              <a:t>word-spacing</a:t>
            </a:r>
            <a:r>
              <a:rPr lang="de-DE" dirty="0"/>
              <a:t>: </a:t>
            </a:r>
            <a:r>
              <a:rPr lang="de-DE" dirty="0" err="1"/>
              <a:t>px</a:t>
            </a:r>
            <a:r>
              <a:rPr lang="de-DE" dirty="0"/>
              <a:t> |</a:t>
            </a:r>
            <a:r>
              <a:rPr lang="de-DE" dirty="0" err="1"/>
              <a:t>rem</a:t>
            </a:r>
            <a:r>
              <a:rPr lang="de-DE" dirty="0"/>
              <a:t> | </a:t>
            </a:r>
            <a:r>
              <a:rPr lang="de-DE" dirty="0" err="1"/>
              <a:t>em</a:t>
            </a:r>
            <a:r>
              <a:rPr lang="de-DE" dirty="0"/>
              <a:t> |%  (auch negative Werte)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6936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Kreis mit Rahmen </a:t>
            </a:r>
            <a:r>
              <a:rPr lang="mr-IN" dirty="0"/>
              <a:t>–</a:t>
            </a:r>
            <a:r>
              <a:rPr lang="de-DE" dirty="0"/>
              <a:t> mit box-</a:t>
            </a:r>
            <a:r>
              <a:rPr lang="de-DE" dirty="0" err="1"/>
              <a:t>shadow</a:t>
            </a:r>
            <a:r>
              <a:rPr lang="de-DE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12" name="Bild 11" descr="Bildschirmfoto 2016-10-23 um 18.29.40.png"/>
          <p:cNvPicPr>
            <a:picLocks noChangeAspect="1"/>
          </p:cNvPicPr>
          <p:nvPr/>
        </p:nvPicPr>
        <p:blipFill>
          <a:blip r:embed="rId3"/>
          <a:srcRect r="-5223" b="3031"/>
          <a:stretch>
            <a:fillRect/>
          </a:stretch>
        </p:blipFill>
        <p:spPr>
          <a:xfrm>
            <a:off x="2657342" y="2952750"/>
            <a:ext cx="3207208" cy="102215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4044765" y="3902636"/>
            <a:ext cx="2635454" cy="443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77226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CSS Schrifteffekte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21" name="Bild 20" descr="Bildschirmfoto 2016-10-22 um 18.08.05.png"/>
          <p:cNvPicPr>
            <a:picLocks noChangeAspect="1"/>
          </p:cNvPicPr>
          <p:nvPr/>
        </p:nvPicPr>
        <p:blipFill>
          <a:blip r:embed="rId3"/>
          <a:srcRect l="2278" t="16962" r="26179" b="45430"/>
          <a:stretch>
            <a:fillRect/>
          </a:stretch>
        </p:blipFill>
        <p:spPr>
          <a:xfrm>
            <a:off x="2821841" y="3527160"/>
            <a:ext cx="3797885" cy="453588"/>
          </a:xfrm>
          <a:prstGeom prst="rect">
            <a:avLst/>
          </a:prstGeom>
        </p:spPr>
      </p:pic>
      <p:pic>
        <p:nvPicPr>
          <p:cNvPr id="22" name="Bild 21" descr="Bildschirmfoto 2016-10-22 um 18.08.34.png"/>
          <p:cNvPicPr>
            <a:picLocks noChangeAspect="1"/>
          </p:cNvPicPr>
          <p:nvPr/>
        </p:nvPicPr>
        <p:blipFill>
          <a:blip r:embed="rId4"/>
          <a:srcRect l="6571" t="21079" r="25875" b="43507"/>
          <a:stretch>
            <a:fillRect/>
          </a:stretch>
        </p:blipFill>
        <p:spPr>
          <a:xfrm>
            <a:off x="2821841" y="4778684"/>
            <a:ext cx="3628371" cy="423349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2821840" y="3157828"/>
            <a:ext cx="34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Abkantung (engl.: </a:t>
            </a:r>
            <a:r>
              <a:rPr lang="de-DE" dirty="0" err="1"/>
              <a:t>Emboss</a:t>
            </a:r>
            <a:r>
              <a:rPr lang="de-DE" dirty="0"/>
              <a:t>)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2821840" y="4369032"/>
            <a:ext cx="34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Relief (engl. </a:t>
            </a:r>
            <a:r>
              <a:rPr lang="de-DE" dirty="0" err="1"/>
              <a:t>Bevel</a:t>
            </a:r>
            <a:r>
              <a:rPr lang="de-DE" dirty="0"/>
              <a:t>)</a:t>
            </a:r>
          </a:p>
        </p:txBody>
      </p:sp>
      <p:pic>
        <p:nvPicPr>
          <p:cNvPr id="26" name="Bild 25" descr="Bildschirmfoto 2016-10-22 um 18.12.37.png"/>
          <p:cNvPicPr>
            <a:picLocks noChangeAspect="1"/>
          </p:cNvPicPr>
          <p:nvPr/>
        </p:nvPicPr>
        <p:blipFill>
          <a:blip r:embed="rId5"/>
          <a:srcRect l="19692" t="30483" r="39063" b="59297"/>
          <a:stretch>
            <a:fillRect/>
          </a:stretch>
        </p:blipFill>
        <p:spPr>
          <a:xfrm>
            <a:off x="2821840" y="2260345"/>
            <a:ext cx="3436874" cy="554452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2821840" y="1891013"/>
            <a:ext cx="34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Grell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470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ICON FONTS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675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11893"/>
            <a:ext cx="8625417" cy="2123658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SYNTAX</a:t>
            </a:r>
          </a:p>
          <a:p>
            <a:pPr marL="0" indent="0" algn="ctr">
              <a:buNone/>
            </a:pPr>
            <a:r>
              <a:rPr lang="de-DE" sz="6000" dirty="0">
                <a:cs typeface="Arial"/>
              </a:rPr>
              <a:t>VON HTML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422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mit CSS formatierbar!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Icons als Schriftsatz</a:t>
            </a:r>
          </a:p>
        </p:txBody>
      </p:sp>
      <p:graphicFrame>
        <p:nvGraphicFramePr>
          <p:cNvPr id="21" name="Tabel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7813"/>
              </p:ext>
            </p:extLst>
          </p:nvPr>
        </p:nvGraphicFramePr>
        <p:xfrm>
          <a:off x="457201" y="2304664"/>
          <a:ext cx="8349735" cy="112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9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Anbieter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Beschreibung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8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1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icofont.com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Simple icons 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fontawesome.io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90000" algn="l"/>
                      <a:r>
                        <a:rPr lang="de-DE" dirty="0"/>
                        <a:t>Comple icon collection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03781" y="3778675"/>
            <a:ext cx="835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spcAft>
                <a:spcPts val="600"/>
              </a:spcAft>
              <a:buClr>
                <a:schemeClr val="bg1">
                  <a:lumMod val="50000"/>
                </a:schemeClr>
              </a:buClr>
              <a:tabLst>
                <a:tab pos="444500" algn="l"/>
              </a:tabLst>
            </a:pPr>
            <a:r>
              <a:rPr lang="de-DE" dirty="0">
                <a:sym typeface="Wingdings"/>
              </a:rPr>
              <a:t> </a:t>
            </a:r>
            <a:r>
              <a:rPr lang="de-DE" dirty="0"/>
              <a:t>Oftmals muss vertikaler Versatz angepasst werden. </a:t>
            </a:r>
            <a:br>
              <a:rPr lang="de-DE" dirty="0"/>
            </a:br>
            <a:r>
              <a:rPr lang="de-DE" dirty="0"/>
              <a:t>Vergewissere Dich auch beim Zoomen im Browser!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148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windows_brouser_chr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14" y="1849795"/>
            <a:ext cx="6619607" cy="4325580"/>
          </a:xfrm>
          <a:prstGeom prst="rect">
            <a:avLst/>
          </a:prstGeo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Versuche nachzubauen und zoome im Browser.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Beispiel mit </a:t>
            </a:r>
            <a:r>
              <a:rPr lang="de-DE" dirty="0" err="1"/>
              <a:t>genericon</a:t>
            </a:r>
            <a:r>
              <a:rPr lang="de-DE" dirty="0"/>
              <a:t> </a:t>
            </a:r>
          </a:p>
        </p:txBody>
      </p:sp>
      <p:pic>
        <p:nvPicPr>
          <p:cNvPr id="9" name="Bild 8" descr="Bildschirmfoto 2016-11-04 um 14.55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78" y="2304632"/>
            <a:ext cx="1487667" cy="498969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484685" y="3157332"/>
            <a:ext cx="6564808" cy="2996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733028" y="2307976"/>
            <a:ext cx="2200547" cy="411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91</a:t>
            </a:fld>
            <a:endParaRPr lang="tr-TR"/>
          </a:p>
        </p:txBody>
      </p:sp>
      <p:sp>
        <p:nvSpPr>
          <p:cNvPr id="3" name="Rechteck 2"/>
          <p:cNvSpPr/>
          <p:nvPr/>
        </p:nvSpPr>
        <p:spPr>
          <a:xfrm>
            <a:off x="2150060" y="2104249"/>
            <a:ext cx="1130030" cy="1200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197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Curriculum WDD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92</a:t>
            </a:fld>
            <a:endParaRPr lang="tr-TR"/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1543408" y="1705910"/>
            <a:ext cx="7421668" cy="3032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REPETITION / SPRACHEN / STATISCHE WEBSITE / SYNTAX / GRUNDGERÜST / TAGS AUFGABE / QUELLCODE und DOM / WEB INSPECTOR / SEMANTIK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1543407" y="2509817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FARBCODES  / INLINE- UND BLOCKELEMENTE / FLOAT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1543407" y="3355593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sz="1100" b="1">
                <a:latin typeface="Arial"/>
              </a:defRPr>
            </a:lvl1pPr>
          </a:lstStyle>
          <a:p>
            <a:r>
              <a:rPr lang="de-DE" dirty="0"/>
              <a:t>NAVIGATION / FARBVERLÄUFE / FONTS / TEXT FORMATING /  ICON FONT 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543407" y="4202235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/>
              <a:t>HAUSAUFGABEN / EINMITTEN / TABELLEN / IFRAME / FORMULAR</a:t>
            </a: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1543407" y="5074590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de-DE" sz="1100" b="1" dirty="0">
                <a:latin typeface="Arial"/>
              </a:rPr>
              <a:t>HAUSAUFGABEN /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REKAPITULIEREN</a:t>
            </a: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CSS SELEKTOREN / </a:t>
            </a:r>
            <a:b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1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SUBNAVIGATION / </a:t>
            </a:r>
            <a:r>
              <a:rPr lang="de-DE" sz="1100" b="1" noProof="0" dirty="0">
                <a:latin typeface="Arial"/>
              </a:rPr>
              <a:t>ZWISCHENTEST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298" y="1698453"/>
            <a:ext cx="919337" cy="673903"/>
          </a:xfrm>
          <a:solidFill>
            <a:srgbClr val="FFC814"/>
          </a:solidFill>
          <a:ln>
            <a:solidFill>
              <a:srgbClr val="FFC814"/>
            </a:solidFill>
          </a:ln>
        </p:spPr>
        <p:txBody>
          <a:bodyPr wrap="square" anchor="ctr">
            <a:noAutofit/>
          </a:bodyPr>
          <a:lstStyle/>
          <a:p>
            <a:pPr marL="184150" indent="-184150" algn="ctr">
              <a:lnSpc>
                <a:spcPct val="80000"/>
              </a:lnSpc>
              <a:spcAft>
                <a:spcPts val="600"/>
              </a:spcAft>
              <a:buNone/>
            </a:pPr>
            <a:r>
              <a:rPr lang="de-DE" sz="1400" b="1" dirty="0"/>
              <a:t>4100_07</a:t>
            </a: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01298" y="2509816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4100_08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1298" y="3355592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4100_09</a:t>
            </a: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01298" y="4202234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4100_10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01298" y="5074589"/>
            <a:ext cx="919337" cy="673903"/>
          </a:xfrm>
          <a:prstGeom prst="rect">
            <a:avLst/>
          </a:prstGeom>
          <a:solidFill>
            <a:srgbClr val="FFC814"/>
          </a:solidFill>
          <a:ln>
            <a:solidFill>
              <a:srgbClr val="FFC814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184150" marR="0" lvl="0" indent="-184150" algn="ctr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4100_11</a:t>
            </a: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543407" y="2047473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CSS REGEL / CSS EINBINDEN  / CSS RESET  / CSS MEDIA TYPES / CSS SELEKTOREN + SPEZIFITÄT / MASSEINHEITEN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1543407" y="2858836"/>
            <a:ext cx="7421668" cy="32552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POSITIONIERUNG / BOX-MODEL / FLEX / EINMITTEN</a:t>
            </a:r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1543407" y="3704612"/>
            <a:ext cx="7421668" cy="3255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 kumimoji="0" sz="11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</a:defRPr>
            </a:lvl1pPr>
          </a:lstStyle>
          <a:p>
            <a:r>
              <a:rPr lang="de-DE" dirty="0"/>
              <a:t>BILDER / HINTERGRUND / CSS SPRITES / FAVICON</a:t>
            </a:r>
          </a:p>
        </p:txBody>
      </p:sp>
      <p:sp>
        <p:nvSpPr>
          <p:cNvPr id="26" name="Textplatzhalter 2"/>
          <p:cNvSpPr txBox="1">
            <a:spLocks/>
          </p:cNvSpPr>
          <p:nvPr/>
        </p:nvSpPr>
        <p:spPr>
          <a:xfrm>
            <a:off x="1543407" y="4551254"/>
            <a:ext cx="7421668" cy="3255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de-DE"/>
            </a:defPPr>
            <a:lvl1pPr marR="0" lvl="0" fontAlgn="auto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Tx/>
              <a:buFont typeface="Arial"/>
              <a:buNone/>
              <a:tabLst/>
              <a:defRPr sz="1100" b="1">
                <a:latin typeface="Arial"/>
              </a:defRPr>
            </a:lvl1pPr>
          </a:lstStyle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VIDEO/AUDIO / RETINA / BARRIEREFREIHEIT </a:t>
            </a:r>
          </a:p>
        </p:txBody>
      </p:sp>
      <p:sp>
        <p:nvSpPr>
          <p:cNvPr id="27" name="Textplatzhalter 2"/>
          <p:cNvSpPr txBox="1">
            <a:spLocks/>
          </p:cNvSpPr>
          <p:nvPr/>
        </p:nvSpPr>
        <p:spPr>
          <a:xfrm>
            <a:off x="1543407" y="5423609"/>
            <a:ext cx="7421668" cy="325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defRPr/>
            </a:pPr>
            <a:r>
              <a:rPr lang="de-DE" sz="1100" b="1" dirty="0">
                <a:latin typeface="Arial"/>
              </a:rPr>
              <a:t>REKAPITULIEREN BARRIEREFREIHEIT / HELPER TOOLS / WORKFLOW / SCREENDESIGN ÜBERSETZEN / WISSENSQUIZ</a:t>
            </a:r>
          </a:p>
        </p:txBody>
      </p:sp>
    </p:spTree>
    <p:extLst>
      <p:ext uri="{BB962C8B-B14F-4D97-AF65-F5344CB8AC3E}">
        <p14:creationId xmlns:p14="http://schemas.microsoft.com/office/powerpoint/2010/main" val="730869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/>
              <a:cs typeface="Arial"/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32832" y="2530016"/>
            <a:ext cx="8625417" cy="1015663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6000" dirty="0">
                <a:cs typeface="Arial"/>
              </a:rPr>
              <a:t>BILDER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3669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8" name="Untertitel 1"/>
          <p:cNvSpPr>
            <a:spLocks noGrp="1"/>
          </p:cNvSpPr>
          <p:nvPr>
            <p:ph type="subTitle" idx="1"/>
          </p:nvPr>
        </p:nvSpPr>
        <p:spPr>
          <a:xfrm>
            <a:off x="457199" y="1045729"/>
            <a:ext cx="8686801" cy="492443"/>
          </a:xfrm>
        </p:spPr>
        <p:txBody>
          <a:bodyPr/>
          <a:lstStyle/>
          <a:p>
            <a:r>
              <a:rPr lang="de-DE" dirty="0">
                <a:cs typeface="Arial"/>
              </a:rPr>
              <a:t>Pixel vs. Vektor</a:t>
            </a:r>
            <a:endParaRPr lang="de-DE" dirty="0">
              <a:latin typeface="Arial"/>
              <a:cs typeface="Arial"/>
            </a:endParaRPr>
          </a:p>
        </p:txBody>
      </p:sp>
      <p:pic>
        <p:nvPicPr>
          <p:cNvPr id="2" name="Bild 1" descr="vector_vs_r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92873"/>
            <a:ext cx="8281568" cy="416934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5229208"/>
            <a:ext cx="8922537" cy="7330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3778204" y="4862706"/>
            <a:ext cx="1387476" cy="7330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" name="Gerade Verbindung 5"/>
          <p:cNvCxnSpPr/>
          <p:nvPr/>
        </p:nvCxnSpPr>
        <p:spPr>
          <a:xfrm>
            <a:off x="4589343" y="1803543"/>
            <a:ext cx="0" cy="36711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 rot="4005102">
            <a:off x="2379141" y="5190219"/>
            <a:ext cx="815975" cy="43948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Oval 14"/>
          <p:cNvSpPr/>
          <p:nvPr/>
        </p:nvSpPr>
        <p:spPr>
          <a:xfrm rot="4005102">
            <a:off x="2746138" y="5571718"/>
            <a:ext cx="417186" cy="439483"/>
          </a:xfrm>
          <a:prstGeom prst="ellipse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/>
          <p:cNvSpPr/>
          <p:nvPr/>
        </p:nvSpPr>
        <p:spPr>
          <a:xfrm rot="4005102">
            <a:off x="6665465" y="5190219"/>
            <a:ext cx="815975" cy="43948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/>
          <p:cNvSpPr/>
          <p:nvPr/>
        </p:nvSpPr>
        <p:spPr>
          <a:xfrm rot="4005102">
            <a:off x="7032462" y="5571718"/>
            <a:ext cx="417186" cy="439483"/>
          </a:xfrm>
          <a:prstGeom prst="ellipse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184335" y="494836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JPG, PNG, GIF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631116" y="4848933"/>
            <a:ext cx="56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SVG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085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892552"/>
          </a:xfrm>
        </p:spPr>
        <p:txBody>
          <a:bodyPr/>
          <a:lstStyle/>
          <a:p>
            <a:r>
              <a:rPr lang="de-DE" dirty="0"/>
              <a:t>Wir unterscheiden grob zwischen Pixel- und Vektorbilder</a:t>
            </a:r>
            <a:endParaRPr lang="de-DE" u="sng" dirty="0"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Welches Bildformat?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95</a:t>
            </a:fld>
            <a:endParaRPr lang="tr-TR"/>
          </a:p>
        </p:txBody>
      </p:sp>
      <p:sp>
        <p:nvSpPr>
          <p:cNvPr id="8" name="Abgerundetes Rechteck 7"/>
          <p:cNvSpPr/>
          <p:nvPr/>
        </p:nvSpPr>
        <p:spPr>
          <a:xfrm>
            <a:off x="866798" y="2749311"/>
            <a:ext cx="2387959" cy="454995"/>
          </a:xfrm>
          <a:prstGeom prst="roundRect">
            <a:avLst/>
          </a:prstGeom>
          <a:solidFill>
            <a:srgbClr val="FFC8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soll es skalierbar sein?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4404482" y="2776969"/>
            <a:ext cx="2387959" cy="454995"/>
          </a:xfrm>
          <a:prstGeom prst="roundRect">
            <a:avLst/>
          </a:prstGeom>
          <a:solidFill>
            <a:srgbClr val="FFC8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Soll es detailgetreu und hochauflösend sein?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631256" y="4653082"/>
            <a:ext cx="2387959" cy="454995"/>
          </a:xfrm>
          <a:prstGeom prst="roundRect">
            <a:avLst/>
          </a:prstGeom>
          <a:solidFill>
            <a:srgbClr val="FFC8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Gibt es mehr als 256 Farbvariationen? 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6342190" y="3807543"/>
            <a:ext cx="2387959" cy="4549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JPEG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6335837" y="4867159"/>
            <a:ext cx="2407024" cy="632847"/>
          </a:xfrm>
          <a:prstGeom prst="round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Probiere verschiedene Qualitätsgrade beim komprimieren aus. 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1793627" y="5484510"/>
            <a:ext cx="735114" cy="4464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PNG-8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018308" y="5473170"/>
            <a:ext cx="735114" cy="4464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PNG-24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14488" y="3529014"/>
            <a:ext cx="1012249" cy="3720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GIF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2238613" y="3545332"/>
            <a:ext cx="1012249" cy="3720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SVG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3411579" y="3802566"/>
            <a:ext cx="2387959" cy="454995"/>
          </a:xfrm>
          <a:prstGeom prst="roundRect">
            <a:avLst/>
          </a:prstGeom>
          <a:solidFill>
            <a:srgbClr val="FFC8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Soll es skalierbar sein?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4680248" y="4685717"/>
            <a:ext cx="910193" cy="4173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SVG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4104949" y="2268045"/>
            <a:ext cx="1167982" cy="45360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3" idx="2"/>
          </p:cNvCxnSpPr>
          <p:nvPr/>
        </p:nvCxnSpPr>
        <p:spPr>
          <a:xfrm flipH="1">
            <a:off x="2109172" y="2281985"/>
            <a:ext cx="2001176" cy="4396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5731502" y="3270962"/>
            <a:ext cx="1167982" cy="45360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1099945" y="3265984"/>
            <a:ext cx="646359" cy="2268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3667687" y="4348282"/>
            <a:ext cx="646359" cy="2268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2107802" y="5181096"/>
            <a:ext cx="646359" cy="2268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1921103" y="3264600"/>
            <a:ext cx="392728" cy="2693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4574578" y="4364602"/>
            <a:ext cx="392728" cy="2693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2833259" y="5174735"/>
            <a:ext cx="392728" cy="2693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7506839" y="4343305"/>
            <a:ext cx="9830" cy="47849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601" name="Textfeld 281600"/>
          <p:cNvSpPr txBox="1"/>
          <p:nvPr/>
        </p:nvSpPr>
        <p:spPr>
          <a:xfrm>
            <a:off x="4767351" y="2234023"/>
            <a:ext cx="7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</a:rPr>
              <a:t>NEIN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4692958" y="3259622"/>
            <a:ext cx="39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JA</a:t>
            </a:r>
          </a:p>
        </p:txBody>
      </p:sp>
      <p:cxnSp>
        <p:nvCxnSpPr>
          <p:cNvPr id="39" name="Gerade Verbindung mit Pfeil 38"/>
          <p:cNvCxnSpPr>
            <a:endCxn id="17" idx="0"/>
          </p:cNvCxnSpPr>
          <p:nvPr/>
        </p:nvCxnSpPr>
        <p:spPr>
          <a:xfrm flipH="1">
            <a:off x="4605559" y="3265984"/>
            <a:ext cx="882826" cy="5365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2810578" y="2193642"/>
            <a:ext cx="39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JA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2175558" y="3134881"/>
            <a:ext cx="39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JA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543172" y="3142832"/>
            <a:ext cx="7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</a:rPr>
              <a:t>NEIN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4863052" y="4257563"/>
            <a:ext cx="39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JA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3134443" y="4242832"/>
            <a:ext cx="7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</a:rPr>
              <a:t>NEIN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1558234" y="5067489"/>
            <a:ext cx="7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</a:rPr>
              <a:t>NEIN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3184786" y="5085400"/>
            <a:ext cx="39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JA</a:t>
            </a:r>
          </a:p>
        </p:txBody>
      </p:sp>
      <p:sp>
        <p:nvSpPr>
          <p:cNvPr id="3" name="Abgerundetes Rechteck 2"/>
          <p:cNvSpPr/>
          <p:nvPr/>
        </p:nvSpPr>
        <p:spPr>
          <a:xfrm>
            <a:off x="3345192" y="1735055"/>
            <a:ext cx="1530312" cy="546930"/>
          </a:xfrm>
          <a:prstGeom prst="roundRect">
            <a:avLst/>
          </a:prstGeom>
          <a:solidFill>
            <a:srgbClr val="FFC81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rgbClr val="000000"/>
                </a:solidFill>
              </a:rPr>
              <a:t>Animation nötig?</a:t>
            </a:r>
          </a:p>
        </p:txBody>
      </p:sp>
    </p:spTree>
    <p:extLst>
      <p:ext uri="{BB962C8B-B14F-4D97-AF65-F5344CB8AC3E}">
        <p14:creationId xmlns:p14="http://schemas.microsoft.com/office/powerpoint/2010/main" val="1571064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22169" y="401293"/>
            <a:ext cx="8229600" cy="492443"/>
          </a:xfrm>
        </p:spPr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4" name="Bild 3" descr="Bildschirmfoto 2016-11-08 um 13.46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4" t="21895" r="7149" b="2034"/>
          <a:stretch/>
        </p:blipFill>
        <p:spPr>
          <a:xfrm>
            <a:off x="6560179" y="1650120"/>
            <a:ext cx="1480042" cy="2030148"/>
          </a:xfrm>
          <a:prstGeom prst="rect">
            <a:avLst/>
          </a:prstGeom>
        </p:spPr>
      </p:pic>
      <p:pic>
        <p:nvPicPr>
          <p:cNvPr id="8" name="Bild 7" descr="Bildschirmfoto 2016-11-08 um 13.46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26676" r="69295" b="6246"/>
          <a:stretch/>
        </p:blipFill>
        <p:spPr>
          <a:xfrm>
            <a:off x="640018" y="3030221"/>
            <a:ext cx="2460068" cy="1790130"/>
          </a:xfrm>
          <a:prstGeom prst="rect">
            <a:avLst/>
          </a:prstGeom>
        </p:spPr>
      </p:pic>
      <p:pic>
        <p:nvPicPr>
          <p:cNvPr id="9" name="Bild 8" descr="Bildschirmfoto 2016-11-08 um 13.46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8" t="19860" r="41596" b="33977"/>
          <a:stretch/>
        </p:blipFill>
        <p:spPr>
          <a:xfrm>
            <a:off x="3781702" y="1770159"/>
            <a:ext cx="792744" cy="740024"/>
          </a:xfrm>
          <a:prstGeom prst="rect">
            <a:avLst/>
          </a:prstGeom>
        </p:spPr>
      </p:pic>
      <p:pic>
        <p:nvPicPr>
          <p:cNvPr id="10" name="Bild 9" descr="Bildschirmfoto 2016-11-08 um 13.46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8" t="19860" r="41596" b="33977"/>
          <a:stretch/>
        </p:blipFill>
        <p:spPr>
          <a:xfrm>
            <a:off x="4905662" y="4479055"/>
            <a:ext cx="1325875" cy="1237700"/>
          </a:xfrm>
          <a:prstGeom prst="rect">
            <a:avLst/>
          </a:prstGeom>
        </p:spPr>
      </p:pic>
      <p:pic>
        <p:nvPicPr>
          <p:cNvPr id="6" name="Bild 5" descr="Bildschirmfoto 2016-11-08 um 13.46.09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6" t="19860" r="41596" b="33977"/>
          <a:stretch/>
        </p:blipFill>
        <p:spPr>
          <a:xfrm>
            <a:off x="5775684" y="4789713"/>
            <a:ext cx="1766565" cy="181457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254639" y="5325031"/>
            <a:ext cx="1195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wird durch eine Animation </a:t>
            </a:r>
            <a:r>
              <a:rPr lang="de-DE" sz="1200" dirty="0" err="1"/>
              <a:t>vergrössert</a:t>
            </a:r>
            <a:r>
              <a:rPr lang="de-DE" sz="1200" dirty="0"/>
              <a:t> skaliert</a:t>
            </a:r>
          </a:p>
        </p:txBody>
      </p:sp>
    </p:spTree>
    <p:extLst>
      <p:ext uri="{BB962C8B-B14F-4D97-AF65-F5344CB8AC3E}">
        <p14:creationId xmlns:p14="http://schemas.microsoft.com/office/powerpoint/2010/main" val="25775778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22169" y="401293"/>
            <a:ext cx="8229600" cy="492443"/>
          </a:xfrm>
        </p:spPr>
        <p:txBody>
          <a:bodyPr/>
          <a:lstStyle/>
          <a:p>
            <a:r>
              <a:rPr lang="de-DE" dirty="0"/>
              <a:t>Bildformate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0" y="1220090"/>
            <a:ext cx="8870243" cy="46803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0" y="2177659"/>
            <a:ext cx="8760240" cy="46803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6250171" y="309563"/>
            <a:ext cx="2704867" cy="16105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782308"/>
              </p:ext>
            </p:extLst>
          </p:nvPr>
        </p:nvGraphicFramePr>
        <p:xfrm>
          <a:off x="147674" y="1134894"/>
          <a:ext cx="8904887" cy="517494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3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6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5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0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3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01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655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Kürzel</a:t>
                      </a:r>
                    </a:p>
                  </a:txBody>
                  <a:tcPr marL="36000" marR="36000" marT="46800" anchor="ctr"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Name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Vergleich zur </a:t>
                      </a:r>
                      <a:r>
                        <a:rPr lang="de-DE" sz="900" dirty="0" err="1">
                          <a:solidFill>
                            <a:srgbClr val="0D0D0D"/>
                          </a:solidFill>
                        </a:rPr>
                        <a:t>Originalgrösse</a:t>
                      </a:r>
                      <a:endParaRPr lang="de-DE" sz="900" dirty="0">
                        <a:solidFill>
                          <a:srgbClr val="0D0D0D"/>
                        </a:solidFill>
                      </a:endParaRP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Kompressionstyp</a:t>
                      </a:r>
                    </a:p>
                    <a:p>
                      <a:pPr algn="ctr"/>
                      <a:endParaRPr lang="de-DE" sz="900" dirty="0">
                        <a:solidFill>
                          <a:srgbClr val="0D0D0D"/>
                        </a:solidFill>
                      </a:endParaRP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RGB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CMYK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Indexiert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Verwendungszweck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Eigentümer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Transparenz Unterstützung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8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rgbClr val="0D0D0D"/>
                          </a:solidFill>
                        </a:rPr>
                        <a:t>Charakter</a:t>
                      </a:r>
                    </a:p>
                  </a:txBody>
                  <a:tcPr marL="36000" marR="36000" marT="46800" anchor="ctr">
                    <a:lnL w="12700" cap="flat" cmpd="sng" algn="ctr">
                      <a:solidFill>
                        <a:srgbClr val="F79646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8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2350">
                <a:tc>
                  <a:txBody>
                    <a:bodyPr/>
                    <a:lstStyle/>
                    <a:p>
                      <a:r>
                        <a:rPr lang="de-DE" sz="900" b="0" dirty="0" err="1"/>
                        <a:t>jpg</a:t>
                      </a:r>
                      <a:endParaRPr lang="de-DE" sz="900" b="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Joint Picture Expert Group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Es wird immer komprimiert,</a:t>
                      </a:r>
                      <a:r>
                        <a:rPr lang="de-DE" sz="900" baseline="0" dirty="0"/>
                        <a:t> aber variable je nach Komprimierungstiefe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JPG,</a:t>
                      </a:r>
                      <a:r>
                        <a:rPr lang="de-DE" sz="900" baseline="0" dirty="0"/>
                        <a:t> verlustbehaftet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Ja, 16,7 Mio.</a:t>
                      </a:r>
                      <a:r>
                        <a:rPr lang="de-DE" sz="900" baseline="0" dirty="0"/>
                        <a:t> Farben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Ja, 16,7 Mio. Farben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nein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Bei </a:t>
                      </a:r>
                      <a:r>
                        <a:rPr lang="de-DE" sz="900" dirty="0" err="1"/>
                        <a:t>photorealistischen</a:t>
                      </a:r>
                      <a:r>
                        <a:rPr lang="de-DE" sz="900" dirty="0"/>
                        <a:t> Bilder im Internet, Druck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Frei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nein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Verlustbehaftet, spart</a:t>
                      </a:r>
                      <a:r>
                        <a:rPr lang="de-DE" sz="900" baseline="0" dirty="0"/>
                        <a:t> Speicherplatz, 24-bit Farbtiefe, </a:t>
                      </a:r>
                      <a:r>
                        <a:rPr lang="de-DE" sz="900" baseline="0" dirty="0" err="1"/>
                        <a:t>interlacing</a:t>
                      </a:r>
                      <a:r>
                        <a:rPr lang="de-DE" sz="900" baseline="0" dirty="0"/>
                        <a:t> möglich, zunehmende Verschlechterung bei mehrmaligem Abspeichern mit Komprimierung, sehr verbreitet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599">
                <a:tc>
                  <a:txBody>
                    <a:bodyPr/>
                    <a:lstStyle/>
                    <a:p>
                      <a:r>
                        <a:rPr lang="de-DE" sz="900" b="0" dirty="0" err="1"/>
                        <a:t>gif</a:t>
                      </a:r>
                      <a:endParaRPr lang="de-DE" sz="900" b="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Graphics Interchange Format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Immer zu etwa 3:1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LZW</a:t>
                      </a:r>
                      <a:r>
                        <a:rPr lang="de-DE" sz="900" baseline="0" dirty="0"/>
                        <a:t> (</a:t>
                      </a:r>
                      <a:r>
                        <a:rPr lang="de-DE" sz="900" baseline="0" dirty="0" err="1"/>
                        <a:t>Lempel</a:t>
                      </a:r>
                      <a:r>
                        <a:rPr lang="de-DE" sz="900" baseline="0" dirty="0"/>
                        <a:t>-</a:t>
                      </a:r>
                      <a:r>
                        <a:rPr lang="de-DE" sz="900" baseline="0" dirty="0" err="1"/>
                        <a:t>Ziv</a:t>
                      </a:r>
                      <a:r>
                        <a:rPr lang="de-DE" sz="900" baseline="0" dirty="0"/>
                        <a:t>-Welch) (lizenziert)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nein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nein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8-bit, 256 Farben max.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Animationen mit oder ohne </a:t>
                      </a:r>
                      <a:r>
                        <a:rPr lang="de-DE" sz="900" dirty="0" err="1"/>
                        <a:t>Tweening</a:t>
                      </a:r>
                      <a:r>
                        <a:rPr lang="de-DE" sz="900" dirty="0"/>
                        <a:t> für Internet, für Bilder</a:t>
                      </a:r>
                      <a:r>
                        <a:rPr lang="de-DE" sz="900" baseline="0" dirty="0"/>
                        <a:t> mit geringer Farbtiefe wie Logos, Buttons, etc..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Compuserve, nicht lizenzfrei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Möglich</a:t>
                      </a:r>
                      <a:r>
                        <a:rPr lang="de-DE" sz="900" baseline="0" dirty="0"/>
                        <a:t>, aber kein Alphakanal da keine Transparentabstufung möglich (also entweder oder Entscheidung)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Verlustfrei,</a:t>
                      </a:r>
                      <a:r>
                        <a:rPr lang="de-DE" sz="900" baseline="0" dirty="0"/>
                        <a:t> sehr verbreitet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3599">
                <a:tc>
                  <a:txBody>
                    <a:bodyPr/>
                    <a:lstStyle/>
                    <a:p>
                      <a:r>
                        <a:rPr lang="de-DE" sz="900" dirty="0" err="1"/>
                        <a:t>png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Portable</a:t>
                      </a:r>
                      <a:r>
                        <a:rPr lang="de-DE" sz="900" baseline="0" dirty="0"/>
                        <a:t> Network Graphics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Weniger komprimierbar als JPG, jedoch verlustfrei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24-bit Farbtiefe</a:t>
                      </a:r>
                      <a:r>
                        <a:rPr lang="de-DE" sz="900" baseline="0" dirty="0"/>
                        <a:t> (mit Alphakanal: 32-bit) 16,7 Mio. Farben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/>
                        <a:t>24-bit Farbtiefe</a:t>
                      </a:r>
                      <a:r>
                        <a:rPr lang="de-DE" sz="900" baseline="0" dirty="0"/>
                        <a:t> (mit Alphakanal: 32-bit) 16,7 Mio. Farben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nein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Internet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Frei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Alpha-Kanal</a:t>
                      </a:r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Plattformunabhängig,</a:t>
                      </a:r>
                      <a:r>
                        <a:rPr lang="de-DE" sz="900" baseline="0" dirty="0"/>
                        <a:t> verlustfreies komprimieren, Gamma Korrektur, </a:t>
                      </a:r>
                      <a:r>
                        <a:rPr lang="de-DE" sz="900" baseline="0" dirty="0" err="1"/>
                        <a:t>Interlacing</a:t>
                      </a:r>
                      <a:r>
                        <a:rPr lang="de-DE" sz="900" baseline="0" dirty="0"/>
                        <a:t> möglich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945">
                <a:tc>
                  <a:txBody>
                    <a:bodyPr/>
                    <a:lstStyle/>
                    <a:p>
                      <a:r>
                        <a:rPr lang="de-DE" sz="900" dirty="0" err="1"/>
                        <a:t>svg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Scalable</a:t>
                      </a:r>
                      <a:r>
                        <a:rPr lang="de-DE" sz="900" baseline="0" dirty="0"/>
                        <a:t> </a:t>
                      </a:r>
                      <a:r>
                        <a:rPr lang="de-DE" sz="900" baseline="0" dirty="0" err="1"/>
                        <a:t>Vector</a:t>
                      </a:r>
                      <a:r>
                        <a:rPr lang="de-DE" sz="900" baseline="0" dirty="0"/>
                        <a:t> Graphics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Verlustfrei, 20%-30% der </a:t>
                      </a:r>
                      <a:r>
                        <a:rPr lang="de-DE" sz="900" dirty="0" err="1"/>
                        <a:t>Originalgrosse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SVGZ 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Vektorgraphiken, Logos, Fonts,</a:t>
                      </a:r>
                      <a:r>
                        <a:rPr lang="de-DE" sz="900" baseline="0" dirty="0"/>
                        <a:t> ist skalierbar.</a:t>
                      </a:r>
                    </a:p>
                    <a:p>
                      <a:r>
                        <a:rPr lang="de-DE" sz="900" baseline="0" dirty="0"/>
                        <a:t>Unterstützt Alphakanal, Clipping </a:t>
                      </a:r>
                      <a:r>
                        <a:rPr lang="de-DE" sz="900" baseline="0" dirty="0" err="1"/>
                        <a:t>paths</a:t>
                      </a:r>
                      <a:r>
                        <a:rPr lang="de-DE" sz="900" baseline="0" dirty="0"/>
                        <a:t>, Filter Effekten und Transformationen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Frei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Alpha-Kanal</a:t>
                      </a:r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Ist</a:t>
                      </a:r>
                      <a:r>
                        <a:rPr lang="de-DE" sz="900" baseline="0" dirty="0"/>
                        <a:t> als Text in ein XML Datei gespeichert.</a:t>
                      </a:r>
                    </a:p>
                    <a:p>
                      <a:r>
                        <a:rPr lang="de-DE" sz="900" baseline="0" dirty="0"/>
                        <a:t>Ist skalierbar</a:t>
                      </a:r>
                      <a:endParaRPr lang="de-DE" sz="900" dirty="0"/>
                    </a:p>
                  </a:txBody>
                  <a:tcPr marL="36000" marR="36000" marT="468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63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57200" y="1053234"/>
            <a:ext cx="8686800" cy="492443"/>
          </a:xfrm>
        </p:spPr>
        <p:txBody>
          <a:bodyPr/>
          <a:lstStyle/>
          <a:p>
            <a:r>
              <a:rPr lang="de-DE" dirty="0"/>
              <a:t>Spielereien mit CSS box-</a:t>
            </a:r>
            <a:r>
              <a:rPr lang="de-DE" dirty="0" err="1"/>
              <a:t>shadow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1" y="512096"/>
            <a:ext cx="7068091" cy="523220"/>
          </a:xfrm>
        </p:spPr>
        <p:txBody>
          <a:bodyPr/>
          <a:lstStyle/>
          <a:p>
            <a:r>
              <a:rPr lang="de-DE" dirty="0"/>
              <a:t>Knacknüsse</a:t>
            </a:r>
          </a:p>
        </p:txBody>
      </p:sp>
      <p:pic>
        <p:nvPicPr>
          <p:cNvPr id="14" name="Bild 13" descr="Bildschirmfoto 2016-10-22 um 20.12.43.png"/>
          <p:cNvPicPr>
            <a:picLocks noChangeAspect="1"/>
          </p:cNvPicPr>
          <p:nvPr/>
        </p:nvPicPr>
        <p:blipFill>
          <a:blip r:embed="rId3"/>
          <a:srcRect l="20193" t="20724" r="39223" b="37174"/>
          <a:stretch>
            <a:fillRect/>
          </a:stretch>
        </p:blipFill>
        <p:spPr>
          <a:xfrm>
            <a:off x="2768057" y="2202836"/>
            <a:ext cx="3678765" cy="2887373"/>
          </a:xfrm>
          <a:prstGeom prst="rect">
            <a:avLst/>
          </a:prstGeom>
        </p:spPr>
      </p:pic>
      <p:pic>
        <p:nvPicPr>
          <p:cNvPr id="224258" name="Picture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4556" y="2365530"/>
            <a:ext cx="3397392" cy="254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feld 15"/>
          <p:cNvSpPr txBox="1"/>
          <p:nvPr/>
        </p:nvSpPr>
        <p:spPr>
          <a:xfrm>
            <a:off x="2804518" y="1914782"/>
            <a:ext cx="34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Bilderstapel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2B1-3035-8B45-A295-30C90BDCB2A3}" type="slidenum">
              <a:rPr lang="tr-TR" smtClean="0"/>
              <a:pPr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40173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lkenförmige Legende 4"/>
          <p:cNvSpPr/>
          <p:nvPr/>
        </p:nvSpPr>
        <p:spPr>
          <a:xfrm>
            <a:off x="310009" y="1095476"/>
            <a:ext cx="8750239" cy="4934963"/>
          </a:xfrm>
          <a:prstGeom prst="cloudCallout">
            <a:avLst>
              <a:gd name="adj1" fmla="val -46616"/>
              <a:gd name="adj2" fmla="val 4057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490913" y="4500160"/>
            <a:ext cx="1707221" cy="40011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000" dirty="0">
                <a:cs typeface="Arial"/>
              </a:rPr>
              <a:t>Klasse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625265" y="436253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_blank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6295393" y="4465745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color</a:t>
            </a:r>
            <a:endParaRPr lang="de-DE" sz="2000" dirty="0">
              <a:cs typeface="Arial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>
          <a:xfrm>
            <a:off x="3847724" y="1624726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position</a:t>
            </a:r>
            <a:endParaRPr lang="de-DE" sz="2000" dirty="0">
              <a:cs typeface="Arial"/>
            </a:endParaRPr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1300049" y="2027146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linear-gradient</a:t>
            </a:r>
          </a:p>
        </p:txBody>
      </p:sp>
      <p:sp>
        <p:nvSpPr>
          <p:cNvPr id="11" name="Textplatzhalter 2"/>
          <p:cNvSpPr txBox="1">
            <a:spLocks/>
          </p:cNvSpPr>
          <p:nvPr/>
        </p:nvSpPr>
        <p:spPr>
          <a:xfrm>
            <a:off x="5022545" y="452971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rgba</a:t>
            </a:r>
            <a:endParaRPr lang="de-DE" sz="2000" dirty="0">
              <a:cs typeface="Arial"/>
            </a:endParaRP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4194920" y="2341947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overflow</a:t>
            </a:r>
            <a:endParaRPr lang="de-DE" sz="2000" dirty="0">
              <a:cs typeface="Arial"/>
            </a:endParaRPr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2607272" y="5054534"/>
            <a:ext cx="225286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text-</a:t>
            </a:r>
            <a:r>
              <a:rPr lang="de-DE" sz="2000" dirty="0" err="1">
                <a:cs typeface="Arial"/>
              </a:rPr>
              <a:t>decoration</a:t>
            </a:r>
            <a:endParaRPr lang="de-DE" sz="2000" dirty="0">
              <a:cs typeface="Arial"/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3156203" y="377682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relativer Pfad</a:t>
            </a: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7192188" y="342919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@</a:t>
            </a:r>
            <a:r>
              <a:rPr lang="de-DE" sz="2000" dirty="0" err="1">
                <a:cs typeface="Arial"/>
              </a:rPr>
              <a:t>import</a:t>
            </a:r>
            <a:r>
              <a:rPr lang="de-DE" sz="2000" dirty="0">
                <a:cs typeface="Arial"/>
              </a:rPr>
              <a:t> </a:t>
            </a:r>
            <a:r>
              <a:rPr lang="de-DE" sz="2000" dirty="0" err="1">
                <a:cs typeface="Arial"/>
              </a:rPr>
              <a:t>url</a:t>
            </a:r>
            <a:endParaRPr lang="de-DE" sz="2000" dirty="0">
              <a:cs typeface="Arial"/>
            </a:endParaRPr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5357763" y="3654874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WOFF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7254585" y="205148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&lt;link ... &gt;</a:t>
            </a:r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938539" y="2709140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@</a:t>
            </a:r>
            <a:r>
              <a:rPr lang="de-DE" sz="2000" dirty="0" err="1">
                <a:cs typeface="Arial"/>
              </a:rPr>
              <a:t>font</a:t>
            </a:r>
            <a:r>
              <a:rPr lang="de-DE" sz="2000" dirty="0">
                <a:cs typeface="Arial"/>
              </a:rPr>
              <a:t>-face</a:t>
            </a: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5659751" y="2186713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font-family</a:t>
            </a:r>
            <a:r>
              <a:rPr lang="de-DE" sz="2000" dirty="0">
                <a:cs typeface="Arial"/>
              </a:rPr>
              <a:t>: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6387375" y="292437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border</a:t>
            </a:r>
            <a:r>
              <a:rPr lang="de-DE" sz="2000" dirty="0">
                <a:cs typeface="Arial"/>
              </a:rPr>
              <a:t>-radius</a:t>
            </a: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924829" y="3672044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!</a:t>
            </a:r>
            <a:r>
              <a:rPr lang="de-DE" sz="2000" dirty="0" err="1">
                <a:cs typeface="Arial"/>
              </a:rPr>
              <a:t>important</a:t>
            </a:r>
            <a:endParaRPr lang="de-DE" sz="2000" dirty="0">
              <a:cs typeface="Arial"/>
            </a:endParaRPr>
          </a:p>
        </p:txBody>
      </p:sp>
      <p:sp>
        <p:nvSpPr>
          <p:cNvPr id="22" name="Textplatzhalter 2"/>
          <p:cNvSpPr txBox="1">
            <a:spLocks/>
          </p:cNvSpPr>
          <p:nvPr/>
        </p:nvSpPr>
        <p:spPr>
          <a:xfrm>
            <a:off x="2322475" y="2739586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 err="1">
                <a:cs typeface="Arial"/>
              </a:rPr>
              <a:t>display</a:t>
            </a:r>
            <a:endParaRPr lang="de-DE" sz="2000" dirty="0">
              <a:cs typeface="Arial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6225391" y="1342318"/>
            <a:ext cx="1707221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ID</a:t>
            </a: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3982518" y="3179618"/>
            <a:ext cx="282006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2000" dirty="0">
                <a:cs typeface="Arial"/>
              </a:rPr>
              <a:t>Attribut</a:t>
            </a:r>
          </a:p>
        </p:txBody>
      </p:sp>
      <p:sp>
        <p:nvSpPr>
          <p:cNvPr id="26" name="Titel 3"/>
          <p:cNvSpPr>
            <a:spLocks noGrp="1"/>
          </p:cNvSpPr>
          <p:nvPr>
            <p:ph type="title"/>
          </p:nvPr>
        </p:nvSpPr>
        <p:spPr>
          <a:xfrm>
            <a:off x="457199" y="512096"/>
            <a:ext cx="7625961" cy="523220"/>
          </a:xfrm>
        </p:spPr>
        <p:txBody>
          <a:bodyPr/>
          <a:lstStyle/>
          <a:p>
            <a:r>
              <a:rPr lang="de-DE" dirty="0"/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3143065344"/>
      </p:ext>
    </p:extLst>
  </p:cSld>
  <p:clrMapOvr>
    <a:masterClrMapping/>
  </p:clrMapOvr>
</p:sld>
</file>

<file path=ppt/theme/theme1.xml><?xml version="1.0" encoding="utf-8"?>
<a:theme xmlns:a="http://schemas.openxmlformats.org/drawingml/2006/main" name="1_saeWeb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58C8E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aeWeb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58C8E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aeWeb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58C8E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saeWeb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58C8E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saeWeb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58C8E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saeWebPowerPointTemplate.potx</Template>
  <TotalTime>47084</TotalTime>
  <Words>11490</Words>
  <Application>Microsoft Office PowerPoint</Application>
  <PresentationFormat>On-screen Show (4:3)</PresentationFormat>
  <Paragraphs>1951</Paragraphs>
  <Slides>175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175</vt:i4>
      </vt:variant>
    </vt:vector>
  </HeadingPairs>
  <TitlesOfParts>
    <vt:vector size="184" baseType="lpstr">
      <vt:lpstr>Arial</vt:lpstr>
      <vt:lpstr>Calibri</vt:lpstr>
      <vt:lpstr>Monaco</vt:lpstr>
      <vt:lpstr>Wingdings</vt:lpstr>
      <vt:lpstr>1_saeWebPowerPointTemplate</vt:lpstr>
      <vt:lpstr>2_saeWebPowerPointTemplate</vt:lpstr>
      <vt:lpstr>3_saeWebPowerPointTemplate</vt:lpstr>
      <vt:lpstr>4_saeWebPowerPointTemplate</vt:lpstr>
      <vt:lpstr>5_saeWebPowerPointTemplate</vt:lpstr>
      <vt:lpstr>AgENDA</vt:lpstr>
      <vt:lpstr>Wie lerne ich effizient?</vt:lpstr>
      <vt:lpstr>PowerPoint Presentation</vt:lpstr>
      <vt:lpstr>DER BROWSER kann 3 Sprachen </vt:lpstr>
      <vt:lpstr>PowerPoint Presentation</vt:lpstr>
      <vt:lpstr>Wir unterscheiden</vt:lpstr>
      <vt:lpstr>PowerPoint Presentation</vt:lpstr>
      <vt:lpstr>ERLäuterung </vt:lpstr>
      <vt:lpstr>PowerPoint Presentation</vt:lpstr>
      <vt:lpstr>SYNTAX</vt:lpstr>
      <vt:lpstr>HTML-Elemente – Eine Familie</vt:lpstr>
      <vt:lpstr>PowerPoint Presentation</vt:lpstr>
      <vt:lpstr>Eine HTML-Datei </vt:lpstr>
      <vt:lpstr>der AUFRUF der STARTDATEI</vt:lpstr>
      <vt:lpstr>PROJEKT ANLEGEN</vt:lpstr>
      <vt:lpstr>Ziel</vt:lpstr>
      <vt:lpstr>PowerPoint Presentation</vt:lpstr>
      <vt:lpstr>VOM QUELLCODE ZUM DOM</vt:lpstr>
      <vt:lpstr>PowerPoint Presentation</vt:lpstr>
      <vt:lpstr>SEMANTISCHE TAGS mit HTML5</vt:lpstr>
      <vt:lpstr>AgENDA</vt:lpstr>
      <vt:lpstr>KLEINE REKAPITULATION ZU </vt:lpstr>
      <vt:lpstr>PowerPoint Presentation</vt:lpstr>
      <vt:lpstr>FRONTEND</vt:lpstr>
      <vt:lpstr>CSS – Cascading Styling Sheet</vt:lpstr>
      <vt:lpstr>PowerPoint Presentation</vt:lpstr>
      <vt:lpstr>CSS Einbindemöglichkeiten</vt:lpstr>
      <vt:lpstr>PowerPoint Presentation</vt:lpstr>
      <vt:lpstr>CSS RESET</vt:lpstr>
      <vt:lpstr>PowerPoint Presentation</vt:lpstr>
      <vt:lpstr>CSS MEDIA TYPES</vt:lpstr>
      <vt:lpstr>PowerPoint Presentation</vt:lpstr>
      <vt:lpstr>CSS - NORMALE SELEKTOREN</vt:lpstr>
      <vt:lpstr>CSS – Kombinatorische SELEKTOREN</vt:lpstr>
      <vt:lpstr>CSS – PSEUDOKLASSEN</vt:lpstr>
      <vt:lpstr>CSS PSEUDOELEMENTE</vt:lpstr>
      <vt:lpstr>CSS UnterschIED ID und KLASSEN</vt:lpstr>
      <vt:lpstr>CSS Spezifität</vt:lpstr>
      <vt:lpstr>HTML5SHIV</vt:lpstr>
      <vt:lpstr>Conditional Comments</vt:lpstr>
      <vt:lpstr>PowerPoint Presentation</vt:lpstr>
      <vt:lpstr>MASSEINHEITEN im CSS</vt:lpstr>
      <vt:lpstr>PowerPoint Presentation</vt:lpstr>
      <vt:lpstr>NEUSTES WISSEN ERARBEITEN</vt:lpstr>
      <vt:lpstr>AgENDA</vt:lpstr>
      <vt:lpstr>KLEINE REKAPITULATION II ZU </vt:lpstr>
      <vt:lpstr>PowerPoint Presentation</vt:lpstr>
      <vt:lpstr>HEX und RGB Code für farben</vt:lpstr>
      <vt:lpstr>PowerPoint Presentation</vt:lpstr>
      <vt:lpstr>INLINE- und BLOCK-ELEMENTE</vt:lpstr>
      <vt:lpstr>CSS Property DISPlAY</vt:lpstr>
      <vt:lpstr>PowerPoint Presentation</vt:lpstr>
      <vt:lpstr>CSS FLOAT Für BLOCKELEMENTE </vt:lpstr>
      <vt:lpstr>AgENDA</vt:lpstr>
      <vt:lpstr>PowerPoint Presentation</vt:lpstr>
      <vt:lpstr>CSS Eigenschaft POSITION</vt:lpstr>
      <vt:lpstr>CSS POSITION STATIC</vt:lpstr>
      <vt:lpstr>CSS POSITION ABSOLUTE</vt:lpstr>
      <vt:lpstr>CSS POSITION RELATIVE</vt:lpstr>
      <vt:lpstr>CSS POSITION FIXED</vt:lpstr>
      <vt:lpstr>PowerPoint Presentation</vt:lpstr>
      <vt:lpstr>Box-SIZING</vt:lpstr>
      <vt:lpstr>Box-SIZING</vt:lpstr>
      <vt:lpstr>Box-SIZING: border-box; Go for it!</vt:lpstr>
      <vt:lpstr>üBUNG BOX-SIZING / Vererbung</vt:lpstr>
      <vt:lpstr>Flex</vt:lpstr>
      <vt:lpstr>Flex</vt:lpstr>
      <vt:lpstr>flex</vt:lpstr>
      <vt:lpstr>flex</vt:lpstr>
      <vt:lpstr>Flex </vt:lpstr>
      <vt:lpstr>PowerPoint Presentation</vt:lpstr>
      <vt:lpstr>EINMITTEN von ELEMENTEN</vt:lpstr>
      <vt:lpstr>EINMITTEN von ELEMENTEN</vt:lpstr>
      <vt:lpstr>AgENDA</vt:lpstr>
      <vt:lpstr>PowerPoint Presentation</vt:lpstr>
      <vt:lpstr>INTERNET und WEB</vt:lpstr>
      <vt:lpstr>PowerPoint Presentation</vt:lpstr>
      <vt:lpstr>Farbverläufe (Gradient) mit CSS</vt:lpstr>
      <vt:lpstr>Knacknüsse</vt:lpstr>
      <vt:lpstr>PowerPoint Presentation</vt:lpstr>
      <vt:lpstr>Schriftsatz</vt:lpstr>
      <vt:lpstr>Formate für schriften</vt:lpstr>
      <vt:lpstr>SCHRIFTGrössen Pixel und REM</vt:lpstr>
      <vt:lpstr>WEbFonts Von Google</vt:lpstr>
      <vt:lpstr>PowerPoint Presentation</vt:lpstr>
      <vt:lpstr>cSS EIGENSCHAFTEN für FONTs</vt:lpstr>
      <vt:lpstr>Knacknüsse</vt:lpstr>
      <vt:lpstr>Knacknüsse</vt:lpstr>
      <vt:lpstr>PowerPoint Presentation</vt:lpstr>
      <vt:lpstr>Icons als Schriftsatz</vt:lpstr>
      <vt:lpstr>Beispiel mit genericon </vt:lpstr>
      <vt:lpstr>AgENDA</vt:lpstr>
      <vt:lpstr>PowerPoint Presentation</vt:lpstr>
      <vt:lpstr>FRONTEND</vt:lpstr>
      <vt:lpstr>Welches Bildformat?</vt:lpstr>
      <vt:lpstr>PowerPoint Presentation</vt:lpstr>
      <vt:lpstr>PowerPoint Presentation</vt:lpstr>
      <vt:lpstr>Knacknüsse</vt:lpstr>
      <vt:lpstr>Repetition</vt:lpstr>
      <vt:lpstr>PowerPoint Presentation</vt:lpstr>
      <vt:lpstr>Fenster ausfüllend mit CSS</vt:lpstr>
      <vt:lpstr>BILDER – Mit HTML oder CSS?</vt:lpstr>
      <vt:lpstr>Knacknüsse</vt:lpstr>
      <vt:lpstr>PowerPoint Presentation</vt:lpstr>
      <vt:lpstr>CSS Sprites</vt:lpstr>
      <vt:lpstr>PowerPoint Presentation</vt:lpstr>
      <vt:lpstr>FAVICON</vt:lpstr>
      <vt:lpstr>PowerPoint Presentation</vt:lpstr>
      <vt:lpstr>AgENDA</vt:lpstr>
      <vt:lpstr>PowerPoint Presentation</vt:lpstr>
      <vt:lpstr>Tabellen Sparsam benutzen</vt:lpstr>
      <vt:lpstr>Tabellen Sparsam benutzen</vt:lpstr>
      <vt:lpstr>Knacknüsse</vt:lpstr>
      <vt:lpstr>PowerPoint Presentation</vt:lpstr>
      <vt:lpstr>IFRAME</vt:lpstr>
      <vt:lpstr>iFRAME</vt:lpstr>
      <vt:lpstr>PowerPoint Presentation</vt:lpstr>
      <vt:lpstr>FORMULARFELDER </vt:lpstr>
      <vt:lpstr>WICHTIGE FELDER</vt:lpstr>
      <vt:lpstr>WICHTIGE FELDER</vt:lpstr>
      <vt:lpstr>AgENDA</vt:lpstr>
      <vt:lpstr>PowerPoint Presentation</vt:lpstr>
      <vt:lpstr>AUDIO Player</vt:lpstr>
      <vt:lpstr>AUDIO DAteien</vt:lpstr>
      <vt:lpstr>AUDIO Dateien EINBINDEN</vt:lpstr>
      <vt:lpstr>VIDEO FORMATE</vt:lpstr>
      <vt:lpstr>VIDEO Datei EINBINDEN</vt:lpstr>
      <vt:lpstr>PowerPoint Presentation</vt:lpstr>
      <vt:lpstr>BRAIN STORMING</vt:lpstr>
      <vt:lpstr>BARRIEREFREIHEIT</vt:lpstr>
      <vt:lpstr>Hilfsmittel </vt:lpstr>
      <vt:lpstr>BARRIEREFREIHEIT</vt:lpstr>
      <vt:lpstr>BARRIEREFREIHEIT</vt:lpstr>
      <vt:lpstr>BARRIEREFREIHEIT</vt:lpstr>
      <vt:lpstr>BARRIEREFREIHEIT</vt:lpstr>
      <vt:lpstr>BARRIEREFREIHEIT</vt:lpstr>
      <vt:lpstr>BARRIEREFREIHEIT</vt:lpstr>
      <vt:lpstr>PowerPoint Presentation</vt:lpstr>
      <vt:lpstr>PowerPoint Presentation</vt:lpstr>
      <vt:lpstr>AgENDA</vt:lpstr>
      <vt:lpstr>GedächtnisLücke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Knacknüsse</vt:lpstr>
      <vt:lpstr>WICHTIGE FELDER</vt:lpstr>
      <vt:lpstr>PowerPoint Presentation</vt:lpstr>
      <vt:lpstr>CSS - NORMALE SELEKTOREN</vt:lpstr>
      <vt:lpstr>CSS – Kombinatorische SELEKTOREN</vt:lpstr>
      <vt:lpstr>CSS – PSEUDOKLASSEN</vt:lpstr>
      <vt:lpstr>CSS PSEUDOELEMENTE</vt:lpstr>
      <vt:lpstr>PowerPoint Presentation</vt:lpstr>
      <vt:lpstr>REKAPITULIREN EINZELNER THEMEN</vt:lpstr>
      <vt:lpstr>PowerPoint Presentation</vt:lpstr>
      <vt:lpstr>AgENDA</vt:lpstr>
      <vt:lpstr>Autoprefixes</vt:lpstr>
      <vt:lpstr>EINMITTEN von ELEMENTEN</vt:lpstr>
      <vt:lpstr>PowerPoint Presentation</vt:lpstr>
      <vt:lpstr>BARRIEREFREIHEIT</vt:lpstr>
      <vt:lpstr>BARRIEREFREIHEIT</vt:lpstr>
      <vt:lpstr>Massnahmen im Code</vt:lpstr>
      <vt:lpstr>PowerPoint Presentation</vt:lpstr>
      <vt:lpstr>Subnavigation</vt:lpstr>
      <vt:lpstr>Conditional Comments im HTML</vt:lpstr>
      <vt:lpstr>PowerPoint Presentation</vt:lpstr>
      <vt:lpstr>Auftrag IN MURMELGRUPPEN</vt:lpstr>
      <vt:lpstr>Sammelsurium von HilfSmitteln</vt:lpstr>
      <vt:lpstr>Sammelsurium von HilfSmitteln</vt:lpstr>
      <vt:lpstr>Sammelsurium von HilfSmitteln</vt:lpstr>
      <vt:lpstr>Sammelsurium von HilfSmitteln</vt:lpstr>
      <vt:lpstr>Sammelsurium von HilfSmitteln</vt:lpstr>
      <vt:lpstr>Sammelsurium von HilfSmitteln</vt:lpstr>
      <vt:lpstr>PowerPoint Presentation</vt:lpstr>
    </vt:vector>
  </TitlesOfParts>
  <Company>SAE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Braccini</dc:creator>
  <cp:lastModifiedBy>Martin Hutchings</cp:lastModifiedBy>
  <cp:revision>1060</cp:revision>
  <cp:lastPrinted>2019-04-30T18:30:14Z</cp:lastPrinted>
  <dcterms:created xsi:type="dcterms:W3CDTF">2016-11-06T08:44:46Z</dcterms:created>
  <dcterms:modified xsi:type="dcterms:W3CDTF">2020-11-11T20:02:19Z</dcterms:modified>
</cp:coreProperties>
</file>